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31"/>
  </p:notesMasterIdLst>
  <p:handoutMasterIdLst>
    <p:handoutMasterId r:id="rId32"/>
  </p:handoutMasterIdLst>
  <p:sldIdLst>
    <p:sldId id="256" r:id="rId2"/>
    <p:sldId id="326" r:id="rId3"/>
    <p:sldId id="257" r:id="rId4"/>
    <p:sldId id="327" r:id="rId5"/>
    <p:sldId id="258" r:id="rId6"/>
    <p:sldId id="342" r:id="rId7"/>
    <p:sldId id="328" r:id="rId8"/>
    <p:sldId id="329" r:id="rId9"/>
    <p:sldId id="330" r:id="rId10"/>
    <p:sldId id="262" r:id="rId11"/>
    <p:sldId id="343" r:id="rId12"/>
    <p:sldId id="344" r:id="rId13"/>
    <p:sldId id="331" r:id="rId14"/>
    <p:sldId id="263" r:id="rId15"/>
    <p:sldId id="288" r:id="rId16"/>
    <p:sldId id="275" r:id="rId17"/>
    <p:sldId id="332" r:id="rId18"/>
    <p:sldId id="333" r:id="rId19"/>
    <p:sldId id="334" r:id="rId20"/>
    <p:sldId id="335" r:id="rId21"/>
    <p:sldId id="336" r:id="rId22"/>
    <p:sldId id="345" r:id="rId23"/>
    <p:sldId id="267" r:id="rId24"/>
    <p:sldId id="337" r:id="rId25"/>
    <p:sldId id="338" r:id="rId26"/>
    <p:sldId id="339" r:id="rId27"/>
    <p:sldId id="341" r:id="rId28"/>
    <p:sldId id="340" r:id="rId29"/>
    <p:sldId id="317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E1"/>
    <a:srgbClr val="F8F8F8"/>
    <a:srgbClr val="99CCFF"/>
    <a:srgbClr val="FFFF00"/>
    <a:srgbClr val="CCFFCC"/>
    <a:srgbClr val="CC6600"/>
    <a:srgbClr val="99663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4660"/>
  </p:normalViewPr>
  <p:slideViewPr>
    <p:cSldViewPr>
      <p:cViewPr varScale="1">
        <p:scale>
          <a:sx n="75" d="100"/>
          <a:sy n="75" d="100"/>
        </p:scale>
        <p:origin x="1399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98"/>
    </p:cViewPr>
  </p:sorterViewPr>
  <p:notesViewPr>
    <p:cSldViewPr>
      <p:cViewPr varScale="1">
        <p:scale>
          <a:sx n="81" d="100"/>
          <a:sy n="81" d="100"/>
        </p:scale>
        <p:origin x="-208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FBE8801-E45C-4D96-B2FD-8A87A6DBF4D3}" type="datetimeFigureOut">
              <a:rPr lang="zh-CN" altLang="en-US"/>
              <a:pPr>
                <a:defRPr/>
              </a:pPr>
              <a:t>2021-9-12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79AD239-3ACB-4531-959C-4F5FFB213A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564D50E8-068C-45C3-9D85-4CCC9865CD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88247E-0502-4898-9AF5-5624D1C365EF}" type="slidenum">
              <a:rPr lang="zh-CN" altLang="en-US" smtClean="0"/>
              <a:pPr/>
              <a:t>1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0A07D0-59EF-4482-8E71-4250F1392668}" type="slidenum">
              <a:rPr lang="zh-CN" altLang="en-US" smtClean="0"/>
              <a:pPr/>
              <a:t>16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88045-482A-4C4A-9B34-1097C092BB81}" type="slidenum">
              <a:rPr lang="zh-CN" altLang="en-US" smtClean="0"/>
              <a:pPr/>
              <a:t>17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490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14C137-9C1A-4B65-B8BF-E3E584C6CDAC}" type="slidenum">
              <a:rPr lang="zh-CN" altLang="en-US" smtClean="0"/>
              <a:pPr/>
              <a:t>23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FD664A-2B19-44CD-B1AF-08B1ACE8CB18}" type="slidenum">
              <a:rPr lang="zh-CN" altLang="en-US" smtClean="0"/>
              <a:pPr/>
              <a:t>29</a:t>
            </a:fld>
            <a:endParaRPr lang="en-US" altLang="zh-CN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88045-482A-4C4A-9B34-1097C092BB81}" type="slidenum">
              <a:rPr lang="zh-CN" altLang="en-US" smtClean="0"/>
              <a:pPr/>
              <a:t>3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97724D-794E-4E69-9B7B-0EA2D400F1DD}" type="slidenum">
              <a:rPr lang="zh-CN" altLang="en-US" smtClean="0"/>
              <a:pPr/>
              <a:t>5</a:t>
            </a:fld>
            <a:endParaRPr lang="en-US" altLang="zh-CN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97724D-794E-4E69-9B7B-0EA2D400F1DD}" type="slidenum">
              <a:rPr lang="zh-CN" altLang="en-US" smtClean="0"/>
              <a:pPr/>
              <a:t>6</a:t>
            </a:fld>
            <a:endParaRPr lang="en-US" altLang="zh-CN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06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88045-482A-4C4A-9B34-1097C092BB81}" type="slidenum">
              <a:rPr lang="zh-CN" altLang="en-US" smtClean="0"/>
              <a:pPr/>
              <a:t>7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25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88045-482A-4C4A-9B34-1097C092BB81}" type="slidenum">
              <a:rPr lang="zh-CN" altLang="en-US" smtClean="0"/>
              <a:pPr/>
              <a:t>9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38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85BCA9-2A76-4209-B621-87B50F00E0E7}" type="slidenum">
              <a:rPr lang="zh-CN" altLang="en-US" smtClean="0"/>
              <a:pPr/>
              <a:t>10</a:t>
            </a:fld>
            <a:endParaRPr lang="en-US" altLang="zh-CN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88045-482A-4C4A-9B34-1097C092BB81}" type="slidenum">
              <a:rPr lang="zh-CN" altLang="en-US" smtClean="0"/>
              <a:pPr/>
              <a:t>13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05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4D1F37-A34F-47D9-BE5C-8233CC4BE070}" type="slidenum">
              <a:rPr lang="zh-CN" altLang="en-US" smtClean="0"/>
              <a:pPr/>
              <a:t>14</a:t>
            </a:fld>
            <a:endParaRPr lang="en-US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752600" cy="4876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ltGray">
          <a:xfrm>
            <a:off x="1619250" y="4071938"/>
            <a:ext cx="7143750" cy="206533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white">
          <a:xfrm>
            <a:off x="1692275" y="4154488"/>
            <a:ext cx="6994525" cy="191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0" y="5013325"/>
            <a:ext cx="1619250" cy="1588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635000" y="533400"/>
            <a:ext cx="8077200" cy="304800"/>
            <a:chOff x="400" y="336"/>
            <a:chExt cx="5088" cy="192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952" y="336"/>
              <a:ext cx="1536" cy="19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400" y="432"/>
              <a:ext cx="5088" cy="0"/>
            </a:xfrm>
            <a:prstGeom prst="line">
              <a:avLst/>
            </a:prstGeom>
            <a:noFill/>
            <a:ln w="444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pic>
        <p:nvPicPr>
          <p:cNvPr id="11" name="Picture 16" descr="HHU_logo_blu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5157788"/>
            <a:ext cx="1274762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8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785918" y="4208474"/>
            <a:ext cx="6840537" cy="178595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2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763713" y="1379350"/>
            <a:ext cx="6923087" cy="2697350"/>
          </a:xfrm>
        </p:spPr>
        <p:txBody>
          <a:bodyPr/>
          <a:lstStyle>
            <a:lvl1pPr algn="ctr">
              <a:defRPr sz="480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763713" y="908720"/>
            <a:ext cx="6923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《</a:t>
            </a:r>
            <a:r>
              <a:rPr lang="zh-CN" altLang="en-US" sz="2800" dirty="0"/>
              <a:t>数据库系统原理</a:t>
            </a:r>
            <a:r>
              <a:rPr lang="en-US" altLang="zh-CN" sz="2800" dirty="0"/>
              <a:t>》</a:t>
            </a:r>
            <a:r>
              <a:rPr lang="zh-CN" altLang="en-US" sz="2800" dirty="0"/>
              <a:t>课件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268412"/>
            <a:ext cx="7931150" cy="518492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860032" y="6525344"/>
            <a:ext cx="3168352" cy="323850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55651" y="6525344"/>
            <a:ext cx="4032374" cy="32385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zh-CN" altLang="en-US" dirty="0"/>
              <a:t>课程简介</a:t>
            </a:r>
            <a:endParaRPr lang="en-US" altLang="zh-CN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0392" y="6525344"/>
            <a:ext cx="586408" cy="32385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68412"/>
            <a:ext cx="3968750" cy="51849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268413"/>
            <a:ext cx="3810000" cy="5184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860032" y="6525344"/>
            <a:ext cx="3168352" cy="323850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55651" y="6525344"/>
            <a:ext cx="4032374" cy="32385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zh-CN" altLang="en-US" dirty="0"/>
              <a:t>课程简介</a:t>
            </a:r>
            <a:endParaRPr lang="en-US" altLang="zh-CN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0392" y="6525344"/>
            <a:ext cx="586408" cy="32385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860032" y="6525344"/>
            <a:ext cx="3168352" cy="323850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55651" y="6525344"/>
            <a:ext cx="4032374" cy="32385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zh-CN" altLang="en-US" dirty="0"/>
              <a:t>课程简介</a:t>
            </a:r>
            <a:endParaRPr lang="en-US" altLang="zh-CN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0392" y="6525344"/>
            <a:ext cx="586408" cy="32385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1" y="277813"/>
            <a:ext cx="7931149" cy="9191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68413"/>
            <a:ext cx="3968749" cy="5040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268413"/>
            <a:ext cx="3810000" cy="5040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4860032" y="6525344"/>
            <a:ext cx="3168352" cy="323850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55651" y="6525344"/>
            <a:ext cx="4032374" cy="32385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zh-CN" altLang="en-US" dirty="0"/>
              <a:t>课程简介</a:t>
            </a:r>
            <a:endParaRPr lang="en-US" altLang="zh-CN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0392" y="6525344"/>
            <a:ext cx="586408" cy="32385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ChangeArrowheads="1"/>
          </p:cNvSpPr>
          <p:nvPr userDrawn="1"/>
        </p:nvSpPr>
        <p:spPr bwMode="auto">
          <a:xfrm>
            <a:off x="0" y="0"/>
            <a:ext cx="609600" cy="4876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400">
              <a:latin typeface="Times New Roman" pitchFamily="18" charset="0"/>
            </a:endParaRPr>
          </a:p>
        </p:txBody>
      </p:sp>
      <p:grpSp>
        <p:nvGrpSpPr>
          <p:cNvPr id="1027" name="Group 4"/>
          <p:cNvGrpSpPr>
            <a:grpSpLocks/>
          </p:cNvGrpSpPr>
          <p:nvPr userDrawn="1"/>
        </p:nvGrpSpPr>
        <p:grpSpPr bwMode="auto">
          <a:xfrm>
            <a:off x="395288" y="1125538"/>
            <a:ext cx="8305800" cy="182562"/>
            <a:chOff x="240" y="893"/>
            <a:chExt cx="5232" cy="115"/>
          </a:xfrm>
        </p:grpSpPr>
        <p:sp>
          <p:nvSpPr>
            <p:cNvPr id="13317" name="Rectangle 5"/>
            <p:cNvSpPr>
              <a:spLocks noChangeArrowheads="1"/>
            </p:cNvSpPr>
            <p:nvPr/>
          </p:nvSpPr>
          <p:spPr bwMode="auto">
            <a:xfrm>
              <a:off x="4320" y="893"/>
              <a:ext cx="1152" cy="11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13318" name="Line 6"/>
            <p:cNvSpPr>
              <a:spLocks noChangeShapeType="1"/>
            </p:cNvSpPr>
            <p:nvPr/>
          </p:nvSpPr>
          <p:spPr bwMode="auto">
            <a:xfrm>
              <a:off x="240" y="941"/>
              <a:ext cx="5232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277813"/>
            <a:ext cx="793115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268412"/>
            <a:ext cx="7931150" cy="514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0" y="48768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034" name="Picture 14" descr="HHU_logo_blue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6237288"/>
            <a:ext cx="65405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日期占位符 3"/>
          <p:cNvSpPr>
            <a:spLocks noGrp="1"/>
          </p:cNvSpPr>
          <p:nvPr>
            <p:ph type="dt" sz="half" idx="2"/>
          </p:nvPr>
        </p:nvSpPr>
        <p:spPr>
          <a:xfrm>
            <a:off x="4860032" y="6525344"/>
            <a:ext cx="3168352" cy="323850"/>
          </a:xfrm>
          <a:prstGeom prst="rect">
            <a:avLst/>
          </a:prstGeom>
        </p:spPr>
        <p:txBody>
          <a:bodyPr/>
          <a:lstStyle>
            <a:lvl1pPr>
              <a:defRPr sz="1000" i="0"/>
            </a:lvl1pPr>
          </a:lstStyle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755651" y="6525344"/>
            <a:ext cx="4032374" cy="323850"/>
          </a:xfrm>
          <a:prstGeom prst="rect">
            <a:avLst/>
          </a:prstGeom>
        </p:spPr>
        <p:txBody>
          <a:bodyPr/>
          <a:lstStyle>
            <a:lvl1pPr>
              <a:defRPr sz="1000" b="0" i="0"/>
            </a:lvl1pPr>
          </a:lstStyle>
          <a:p>
            <a:pPr>
              <a:defRPr/>
            </a:pPr>
            <a:r>
              <a:rPr lang="zh-CN" altLang="en-US" dirty="0"/>
              <a:t>课程简介</a:t>
            </a:r>
            <a:endParaRPr lang="en-US" altLang="zh-CN" dirty="0"/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00392" y="6525344"/>
            <a:ext cx="586408" cy="32385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1" r:id="rId3"/>
    <p:sldLayoutId id="2147483984" r:id="rId4"/>
    <p:sldLayoutId id="2147483989" r:id="rId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hhu.fanya.chaoxing.com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zcourse.com/web/teachRes/detail/3415/209" TargetMode="External"/><Relationship Id="rId2" Type="http://schemas.openxmlformats.org/officeDocument/2006/relationships/hyperlink" Target="http://www.hzcourse.com/web/teachRes/detail/3394/209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hyperlink" Target="https://www.db-book.com/db6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hyperlink" Target="http://www.hepmall.com/index.php/product-17872.html" TargetMode="External"/><Relationship Id="rId4" Type="http://schemas.openxmlformats.org/officeDocument/2006/relationships/hyperlink" Target="http://www.hzcourse.com/web/teachRes/detail/3238/20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hinadb.ruc.edu.cn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urse163.org/course/RUC-1001655006" TargetMode="External"/><Relationship Id="rId7" Type="http://schemas.openxmlformats.org/officeDocument/2006/relationships/hyperlink" Target="http://www.icourses.cn/sCourse/course_2597.html" TargetMode="External"/><Relationship Id="rId2" Type="http://schemas.openxmlformats.org/officeDocument/2006/relationships/hyperlink" Target="https://www.icourse163.org/course/RUC-4880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course163.org/course/HIT-1001578001" TargetMode="External"/><Relationship Id="rId5" Type="http://schemas.openxmlformats.org/officeDocument/2006/relationships/hyperlink" Target="https://www.icourse163.org/course/HIT-1001554030" TargetMode="External"/><Relationship Id="rId4" Type="http://schemas.openxmlformats.org/officeDocument/2006/relationships/hyperlink" Target="https://www.icourse163.org/course/HIT-100151600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nline.stanford.edu/courses/cs145-data-management-and-data-system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tab.computer.org/tcde/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sigmo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://tcdb.ccf.org.cn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ibm.com/cn-zh/products/db2-database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www.oracle.com/cn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stgresql.org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mysql.com/cn/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www.microsoft.com/zh-cn/sql-server/" TargetMode="Externa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3713" y="1556792"/>
            <a:ext cx="6923087" cy="2519908"/>
          </a:xfrm>
        </p:spPr>
        <p:txBody>
          <a:bodyPr/>
          <a:lstStyle/>
          <a:p>
            <a:pPr eaLnBrk="1" hangingPunct="1"/>
            <a:r>
              <a:rPr lang="zh-CN" altLang="en-US" b="1" dirty="0"/>
              <a:t>课程简介</a:t>
            </a:r>
            <a:br>
              <a:rPr lang="zh-CN" altLang="en-US" sz="3500" b="1" dirty="0"/>
            </a:br>
            <a:r>
              <a:rPr lang="en-US" altLang="zh-CN" sz="4000" dirty="0"/>
              <a:t>Introduction to the</a:t>
            </a:r>
            <a:r>
              <a:rPr lang="zh-CN" altLang="en-US" sz="4000" dirty="0"/>
              <a:t> </a:t>
            </a:r>
            <a:r>
              <a:rPr lang="en-US" altLang="zh-CN" sz="4000" dirty="0"/>
              <a:t>Course</a:t>
            </a:r>
            <a:br>
              <a:rPr lang="en-US" altLang="zh-CN" sz="4000" dirty="0"/>
            </a:br>
            <a:r>
              <a:rPr lang="en-US" altLang="zh-CN" sz="4000" b="1" dirty="0">
                <a:solidFill>
                  <a:srgbClr val="CC6600"/>
                </a:solidFill>
                <a:latin typeface="Arial Narrow" panose="020B0606020202030204" pitchFamily="34" charset="0"/>
                <a:ea typeface="方正姚体" pitchFamily="2" charset="-122"/>
              </a:rPr>
              <a:t>Principles of Database Systems</a:t>
            </a:r>
            <a:endParaRPr lang="zh-CN" altLang="en-US" sz="4000" b="1" dirty="0">
              <a:solidFill>
                <a:srgbClr val="CC6600"/>
              </a:solidFill>
              <a:latin typeface="Arial Narrow" panose="020B0606020202030204" pitchFamily="34" charset="0"/>
              <a:ea typeface="方正姚体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85938" y="4208463"/>
            <a:ext cx="6840537" cy="17859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Times" pitchFamily="18" charset="0"/>
              </a:rPr>
              <a:t>Copyright © by </a:t>
            </a:r>
            <a:r>
              <a:rPr lang="zh-CN" altLang="en-US" dirty="0">
                <a:latin typeface="Times" pitchFamily="18" charset="0"/>
              </a:rPr>
              <a:t>许卓明</a:t>
            </a:r>
            <a:r>
              <a:rPr lang="en-US" altLang="zh-CN" dirty="0">
                <a:latin typeface="Times" pitchFamily="18" charset="0"/>
              </a:rPr>
              <a:t>, </a:t>
            </a:r>
          </a:p>
          <a:p>
            <a:pPr eaLnBrk="1" hangingPunct="1">
              <a:defRPr/>
            </a:pPr>
            <a:r>
              <a:rPr lang="zh-CN" altLang="en-US" dirty="0">
                <a:latin typeface="Times" pitchFamily="18" charset="0"/>
              </a:rPr>
              <a:t>河海大学</a:t>
            </a:r>
            <a:r>
              <a:rPr lang="en-US" altLang="zh-CN" dirty="0">
                <a:latin typeface="Times" pitchFamily="18" charset="0"/>
              </a:rPr>
              <a:t>. All rights reserved.</a:t>
            </a:r>
            <a:r>
              <a:rPr lang="zh-CN" altLang="en-US" dirty="0">
                <a:latin typeface="Times" pitchFamily="18" charset="0"/>
              </a:rPr>
              <a:t>  </a:t>
            </a:r>
            <a:endParaRPr lang="en-US" altLang="zh-CN" dirty="0">
              <a:latin typeface="Times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524750" y="6542284"/>
            <a:ext cx="1162050" cy="323850"/>
          </a:xfrm>
          <a:noFill/>
        </p:spPr>
        <p:txBody>
          <a:bodyPr/>
          <a:lstStyle/>
          <a:p>
            <a:fld id="{A015E9A5-E7DA-462B-AA2F-49CFD3A75821}" type="slidenum">
              <a:rPr lang="zh-CN" altLang="en-US" smtClean="0"/>
              <a:pPr/>
              <a:t>10</a:t>
            </a:fld>
            <a:endParaRPr lang="en-US" altLang="zh-CN" dirty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教学内容安排</a:t>
            </a:r>
            <a:endParaRPr lang="en-US" altLang="zh-CN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1" y="1268412"/>
            <a:ext cx="1872133" cy="5256931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ea typeface="黑体" pitchFamily="2" charset="-122"/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  <a:ea typeface="黑体" pitchFamily="2" charset="-122"/>
              </a:rPr>
              <a:t>章</a:t>
            </a:r>
            <a:r>
              <a:rPr lang="zh-CN" altLang="en-US" sz="2400" dirty="0">
                <a:ea typeface="黑体" pitchFamily="2" charset="-122"/>
              </a:rPr>
              <a:t>”及其顺序完全与</a:t>
            </a:r>
            <a:r>
              <a:rPr lang="zh-CN" altLang="en-US" sz="2400" dirty="0">
                <a:solidFill>
                  <a:srgbClr val="0000FF"/>
                </a:solidFill>
                <a:ea typeface="黑体" pitchFamily="2" charset="-122"/>
              </a:rPr>
              <a:t>主教材</a:t>
            </a:r>
            <a:r>
              <a:rPr lang="zh-CN" altLang="en-US" sz="2400" dirty="0">
                <a:ea typeface="黑体" pitchFamily="2" charset="-122"/>
              </a:rPr>
              <a:t>相同；“</a:t>
            </a:r>
            <a:r>
              <a:rPr lang="zh-CN" altLang="en-US" sz="2400" dirty="0">
                <a:solidFill>
                  <a:srgbClr val="FF0000"/>
                </a:solidFill>
                <a:ea typeface="黑体" pitchFamily="2" charset="-122"/>
              </a:rPr>
              <a:t>节</a:t>
            </a:r>
            <a:r>
              <a:rPr lang="zh-CN" altLang="en-US" sz="2400" dirty="0">
                <a:ea typeface="黑体" pitchFamily="2" charset="-122"/>
              </a:rPr>
              <a:t>”及其内容有精简、微调与更新</a:t>
            </a:r>
            <a:endParaRPr lang="en-US" altLang="zh-CN" sz="2400" dirty="0">
              <a:ea typeface="黑体" pitchFamily="2" charset="-122"/>
            </a:endParaRPr>
          </a:p>
          <a:p>
            <a:pPr eaLnBrk="1" hangingPunct="1"/>
            <a:endParaRPr lang="en-US" altLang="zh-CN" sz="2400" dirty="0">
              <a:ea typeface="黑体" pitchFamily="2" charset="-122"/>
            </a:endParaRPr>
          </a:p>
          <a:p>
            <a:pPr eaLnBrk="1" hangingPunct="1"/>
            <a:r>
              <a:rPr lang="zh-CN" altLang="en-US" sz="2400" dirty="0">
                <a:ea typeface="黑体" pitchFamily="2" charset="-122"/>
              </a:rPr>
              <a:t>教学安排详见本课程</a:t>
            </a:r>
            <a:r>
              <a:rPr lang="en-US" altLang="zh-CN" sz="2400" dirty="0">
                <a:solidFill>
                  <a:srgbClr val="0000FF"/>
                </a:solidFill>
                <a:ea typeface="黑体" pitchFamily="2" charset="-122"/>
              </a:rPr>
              <a:t>《</a:t>
            </a:r>
            <a:r>
              <a:rPr lang="zh-CN" altLang="en-US" sz="2400" dirty="0">
                <a:solidFill>
                  <a:srgbClr val="0000FF"/>
                </a:solidFill>
                <a:ea typeface="黑体" pitchFamily="2" charset="-122"/>
              </a:rPr>
              <a:t>教学周历</a:t>
            </a:r>
            <a:r>
              <a:rPr lang="en-US" altLang="zh-CN" sz="2400" dirty="0">
                <a:solidFill>
                  <a:srgbClr val="0000FF"/>
                </a:solidFill>
                <a:ea typeface="黑体" pitchFamily="2" charset="-122"/>
              </a:rPr>
              <a:t>》</a:t>
            </a:r>
          </a:p>
        </p:txBody>
      </p:sp>
      <p:graphicFrame>
        <p:nvGraphicFramePr>
          <p:cNvPr id="174370" name="Group 29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94235361"/>
              </p:ext>
            </p:extLst>
          </p:nvPr>
        </p:nvGraphicFramePr>
        <p:xfrm>
          <a:off x="2580159" y="1341438"/>
          <a:ext cx="6120680" cy="5038728"/>
        </p:xfrm>
        <a:graphic>
          <a:graphicData uri="http://schemas.openxmlformats.org/drawingml/2006/table">
            <a:tbl>
              <a:tblPr/>
              <a:tblGrid>
                <a:gridCol w="1010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0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688">
                <a:tc rowSpan="3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基础篇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1 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数据库系统引论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</a:t>
                      </a:r>
                      <a:r>
                        <a:rPr lang="zh-CN" altLang="en-US" sz="180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课程简介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2 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数据模型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3  </a:t>
                      </a:r>
                      <a:r>
                        <a:rPr kumimoji="0" lang="zh-CN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关系数据库语言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SQL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 rowSpan="6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系统篇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zh-CN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4 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数据库管理系统（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DBMS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）引论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5 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数据库的存储结构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学时）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6 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查询处理和优化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学时）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7 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事务管理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6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8 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数据库的安全与完整性约束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9 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触发子与主动数据库系统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688">
                <a:tc rowSpan="3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应用篇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r>
                        <a:rPr lang="zh-CN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10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数据依赖与关系模式规范化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数据库设计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06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12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数据库管理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学时）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+ 2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学时</a:t>
                      </a:r>
                      <a:r>
                        <a:rPr lang="zh-CN" altLang="en-US" sz="180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课程总结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6A590-EBD5-4DDE-A34A-44051DA3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请同学们访问本课程的超星网站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912B6E-3A17-4AC6-875E-5B2BE22C527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55651" y="1268413"/>
            <a:ext cx="7992813" cy="5040312"/>
          </a:xfrm>
        </p:spPr>
        <p:txBody>
          <a:bodyPr/>
          <a:lstStyle/>
          <a:p>
            <a:r>
              <a:rPr lang="zh-CN" altLang="en-US" dirty="0"/>
              <a:t>河海课堂在线：</a:t>
            </a:r>
            <a:r>
              <a:rPr lang="en-US" altLang="zh-CN" dirty="0">
                <a:hlinkClick r:id="rId2"/>
              </a:rPr>
              <a:t>http://hhu.fanya.chaoxing.com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3A9C51-E28D-4CD3-BC2B-BDD2A05B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D31799-D677-4B23-A316-D1D5FDF7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174406-0C70-47CF-825A-763EC55D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128102-9230-439A-93E6-603C9B30B0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5" y="1844824"/>
            <a:ext cx="6329384" cy="46448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FAD8F3A-1DF5-4FA0-9E75-F056DF5EF2F6}"/>
              </a:ext>
            </a:extLst>
          </p:cNvPr>
          <p:cNvSpPr/>
          <p:nvPr/>
        </p:nvSpPr>
        <p:spPr>
          <a:xfrm>
            <a:off x="7127177" y="2060848"/>
            <a:ext cx="1800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教学周历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课外作业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F25FC9-7432-4411-8570-E69B2EA720C9}"/>
              </a:ext>
            </a:extLst>
          </p:cNvPr>
          <p:cNvSpPr/>
          <p:nvPr/>
        </p:nvSpPr>
        <p:spPr>
          <a:xfrm>
            <a:off x="7127177" y="3337828"/>
            <a:ext cx="180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教学大纲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C747EB-2307-4038-9C4A-5EFD83862477}"/>
              </a:ext>
            </a:extLst>
          </p:cNvPr>
          <p:cNvSpPr/>
          <p:nvPr/>
        </p:nvSpPr>
        <p:spPr>
          <a:xfrm>
            <a:off x="7127177" y="3988221"/>
            <a:ext cx="1800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各章教学内容与学习指南：在各章的第</a:t>
            </a:r>
            <a:r>
              <a:rPr lang="en-US" altLang="zh-CN" sz="2800" b="1" dirty="0">
                <a:solidFill>
                  <a:schemeClr val="accent2"/>
                </a:solidFill>
              </a:rPr>
              <a:t>1</a:t>
            </a:r>
            <a:r>
              <a:rPr lang="zh-CN" altLang="en-US" sz="2800" b="1" dirty="0">
                <a:solidFill>
                  <a:schemeClr val="accent2"/>
                </a:solidFill>
              </a:rPr>
              <a:t>节</a:t>
            </a:r>
            <a:r>
              <a:rPr lang="en-US" altLang="zh-CN" sz="2800" b="1" dirty="0">
                <a:solidFill>
                  <a:schemeClr val="accent2"/>
                </a:solidFill>
              </a:rPr>
              <a:t>,</a:t>
            </a:r>
            <a:r>
              <a:rPr lang="zh-CN" altLang="en-US" sz="2800" b="1" dirty="0">
                <a:solidFill>
                  <a:schemeClr val="accent2"/>
                </a:solidFill>
              </a:rPr>
              <a:t>如</a:t>
            </a:r>
            <a:r>
              <a:rPr lang="en-US" altLang="zh-CN" sz="2800" b="1" dirty="0">
                <a:solidFill>
                  <a:schemeClr val="accent2"/>
                </a:solidFill>
              </a:rPr>
              <a:t>1.1, 2.1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FE60E91-449A-4ED7-9511-F6ECCA98FAE4}"/>
              </a:ext>
            </a:extLst>
          </p:cNvPr>
          <p:cNvCxnSpPr>
            <a:cxnSpLocks/>
          </p:cNvCxnSpPr>
          <p:nvPr/>
        </p:nvCxnSpPr>
        <p:spPr>
          <a:xfrm flipH="1">
            <a:off x="6588224" y="4221088"/>
            <a:ext cx="68364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46FFC51-0C22-45B5-A2FD-761CD6FA9DF3}"/>
              </a:ext>
            </a:extLst>
          </p:cNvPr>
          <p:cNvCxnSpPr>
            <a:cxnSpLocks/>
          </p:cNvCxnSpPr>
          <p:nvPr/>
        </p:nvCxnSpPr>
        <p:spPr>
          <a:xfrm flipH="1">
            <a:off x="6588224" y="4477935"/>
            <a:ext cx="683643" cy="9622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7A3672A-186C-45E4-9BC4-45E5866684F8}"/>
              </a:ext>
            </a:extLst>
          </p:cNvPr>
          <p:cNvCxnSpPr>
            <a:cxnSpLocks/>
          </p:cNvCxnSpPr>
          <p:nvPr/>
        </p:nvCxnSpPr>
        <p:spPr>
          <a:xfrm flipH="1">
            <a:off x="6371864" y="2348880"/>
            <a:ext cx="900004" cy="10157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7285D11-1618-45F8-872F-7FF085281077}"/>
              </a:ext>
            </a:extLst>
          </p:cNvPr>
          <p:cNvCxnSpPr>
            <a:cxnSpLocks/>
          </p:cNvCxnSpPr>
          <p:nvPr/>
        </p:nvCxnSpPr>
        <p:spPr>
          <a:xfrm flipH="1">
            <a:off x="6371864" y="3615719"/>
            <a:ext cx="90000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54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0EE8A-6798-4A8D-83F0-90FA1E7F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请在超星</a:t>
            </a:r>
            <a:r>
              <a:rPr lang="en-US" altLang="zh-CN" dirty="0"/>
              <a:t>/</a:t>
            </a:r>
            <a:r>
              <a:rPr lang="zh-CN" altLang="en-US" dirty="0"/>
              <a:t>学习通中提交作业答案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8D88D-840B-4D80-B816-24FBDABBC2F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55651" y="1268413"/>
            <a:ext cx="2128735" cy="5170580"/>
          </a:xfrm>
        </p:spPr>
        <p:txBody>
          <a:bodyPr/>
          <a:lstStyle/>
          <a:p>
            <a:r>
              <a:rPr lang="zh-CN" altLang="en-US" dirty="0"/>
              <a:t>各章作业均有提交</a:t>
            </a:r>
            <a:r>
              <a:rPr lang="zh-CN" altLang="en-US" dirty="0">
                <a:solidFill>
                  <a:srgbClr val="FF0000"/>
                </a:solidFill>
              </a:rPr>
              <a:t>截止时间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提前</a:t>
            </a:r>
            <a:r>
              <a:rPr lang="en-US" altLang="zh-CN" dirty="0"/>
              <a:t>48</a:t>
            </a:r>
            <a:r>
              <a:rPr lang="zh-CN" altLang="en-US" dirty="0"/>
              <a:t>小时在</a:t>
            </a:r>
            <a:r>
              <a:rPr lang="zh-CN" altLang="en-US" dirty="0">
                <a:solidFill>
                  <a:srgbClr val="FF0000"/>
                </a:solidFill>
              </a:rPr>
              <a:t>学习通</a:t>
            </a:r>
            <a:r>
              <a:rPr lang="zh-CN" altLang="en-US" dirty="0"/>
              <a:t>中提醒</a:t>
            </a:r>
            <a:endParaRPr lang="en-US" altLang="zh-CN" dirty="0"/>
          </a:p>
          <a:p>
            <a:r>
              <a:rPr lang="zh-CN" altLang="en-US" dirty="0"/>
              <a:t>每章作业只有</a:t>
            </a:r>
            <a:r>
              <a:rPr lang="zh-CN" altLang="en-US" dirty="0">
                <a:solidFill>
                  <a:srgbClr val="FF0000"/>
                </a:solidFill>
              </a:rPr>
              <a:t>一次提交机会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尽量</a:t>
            </a:r>
            <a:r>
              <a:rPr lang="zh-CN" altLang="en-US" dirty="0">
                <a:solidFill>
                  <a:srgbClr val="FF0000"/>
                </a:solidFill>
              </a:rPr>
              <a:t>键盘输入答案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6608C4-262E-4D59-A0E4-6F16CC57E8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E4468A-03F2-4259-B11E-9B1F8AF6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E17DE8-3A58-4E22-ADBC-666578BE1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E80478-5774-49BB-A14E-566D4829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A9E1DA-487C-4438-BA20-562FA328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386" y="1353809"/>
            <a:ext cx="5822167" cy="5085184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257407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r>
              <a:rPr lang="en-US" altLang="zh-CN" dirty="0"/>
              <a:t>Contents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课程基本信息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课程教学目标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教学内容安排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教材及参考书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其他参考资源</a:t>
            </a:r>
          </a:p>
          <a:p>
            <a:endParaRPr lang="zh-CN" altLang="en-US" dirty="0"/>
          </a:p>
        </p:txBody>
      </p:sp>
      <p:sp>
        <p:nvSpPr>
          <p:cNvPr id="1536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24750" y="6542284"/>
            <a:ext cx="1162050" cy="323850"/>
          </a:xfrm>
          <a:noFill/>
        </p:spPr>
        <p:txBody>
          <a:bodyPr/>
          <a:lstStyle/>
          <a:p>
            <a:fld id="{41CCFD69-1F37-4121-BCED-3929613EE0A0}" type="slidenum">
              <a:rPr lang="zh-CN" altLang="en-US" smtClean="0"/>
              <a:pPr/>
              <a:t>13</a:t>
            </a:fld>
            <a:endParaRPr lang="en-US" altLang="zh-CN" dirty="0"/>
          </a:p>
        </p:txBody>
      </p:sp>
      <p:pic>
        <p:nvPicPr>
          <p:cNvPr id="15366" name="Picture 8" descr="j02991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556792"/>
            <a:ext cx="2592388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179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514406" y="6542284"/>
            <a:ext cx="1162050" cy="323850"/>
          </a:xfrm>
          <a:noFill/>
        </p:spPr>
        <p:txBody>
          <a:bodyPr/>
          <a:lstStyle/>
          <a:p>
            <a:fld id="{5B04BE4F-7098-43BD-8528-CDB0BE2FDDA9}" type="slidenum">
              <a:rPr lang="zh-CN" altLang="en-US" smtClean="0"/>
              <a:pPr/>
              <a:t>14</a:t>
            </a:fld>
            <a:endParaRPr lang="en-US" altLang="zh-CN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教学大纲（续）</a:t>
            </a:r>
            <a:endParaRPr lang="en-US" altLang="zh-CN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399" y="1268413"/>
            <a:ext cx="6007921" cy="2604937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+mn-ea"/>
              </a:rPr>
              <a:t>教材（称主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教材</a:t>
            </a:r>
            <a:r>
              <a:rPr lang="zh-CN" altLang="en-US" b="1" dirty="0">
                <a:latin typeface="+mn-ea"/>
              </a:rPr>
              <a:t>）：</a:t>
            </a:r>
          </a:p>
          <a:p>
            <a:pPr lvl="1" eaLnBrk="1" hangingPunct="1"/>
            <a:r>
              <a:rPr lang="zh-CN" altLang="en-US" sz="22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数据库系统教程（第</a:t>
            </a:r>
            <a:r>
              <a:rPr lang="en-US" altLang="zh-CN" sz="22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zh-CN" altLang="en-US" sz="22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版）（上册）</a:t>
            </a:r>
            <a:br>
              <a:rPr lang="en-US" altLang="zh-CN" sz="22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</a:b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王能斌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电子工业出版社，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2008.5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2016.2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次印刷，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ISBN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9787121060106</a:t>
            </a:r>
            <a:b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普通高等教育“十一五”国家级规划教材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电子工业出版社提供了此教材的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  <a:b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须遵守两个附加要求！</a:t>
            </a:r>
            <a:endParaRPr lang="en-US" altLang="zh-CN" sz="2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国内外有大量优秀数据库教材：</a:t>
            </a:r>
          </a:p>
        </p:txBody>
      </p:sp>
      <p:pic>
        <p:nvPicPr>
          <p:cNvPr id="20486" name="Picture 45" descr="王能斌-数据库系统教程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556792"/>
            <a:ext cx="1717328" cy="23165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911768" y="4355501"/>
            <a:ext cx="7753824" cy="2097835"/>
            <a:chOff x="911768" y="4149502"/>
            <a:chExt cx="7753824" cy="209783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2321" y="4149502"/>
              <a:ext cx="1743271" cy="2097835"/>
            </a:xfrm>
            <a:prstGeom prst="rect">
              <a:avLst/>
            </a:prstGeom>
          </p:spPr>
        </p:pic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911768" y="4221088"/>
              <a:ext cx="6010552" cy="201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5000"/>
                <a:buFont typeface="Wingdings" pitchFamily="2" charset="2"/>
                <a:buChar char="n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eaLnBrk="1" hangingPunct="1">
                <a:spcBef>
                  <a:spcPts val="1200"/>
                </a:spcBef>
              </a:pPr>
              <a:r>
                <a:rPr lang="zh-CN" altLang="en-US" b="1" kern="0" dirty="0">
                  <a:latin typeface="+mn-ea"/>
                </a:rPr>
                <a:t>参考教材（国内，中文版） ：</a:t>
              </a:r>
              <a:endParaRPr lang="en-US" altLang="zh-CN" b="1" kern="0" dirty="0">
                <a:latin typeface="+mn-ea"/>
              </a:endParaRPr>
            </a:p>
            <a:p>
              <a:pPr lvl="1" eaLnBrk="1" hangingPunct="1"/>
              <a:r>
                <a:rPr lang="zh-CN" altLang="en-US" sz="2200" kern="0" dirty="0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数据库系统概论（第</a:t>
              </a:r>
              <a:r>
                <a:rPr lang="en-US" altLang="zh-CN" sz="2200" kern="0" dirty="0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5</a:t>
              </a:r>
              <a:r>
                <a:rPr lang="zh-CN" altLang="en-US" sz="2200" kern="0" dirty="0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版）</a:t>
              </a:r>
              <a:br>
                <a:rPr lang="en-US" altLang="zh-CN" sz="2200" kern="0" dirty="0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</a:br>
              <a:r>
                <a:rPr lang="zh-CN" altLang="en-US" sz="22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王珊、萨师煊，高等教育出版社，</a:t>
              </a:r>
              <a:r>
                <a:rPr lang="en-US" altLang="zh-CN" sz="22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2014.9</a:t>
              </a:r>
              <a:r>
                <a:rPr lang="zh-CN" altLang="en-US" sz="22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  <a:r>
                <a:rPr lang="en-US" altLang="zh-CN" sz="22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ISBN 9787040406641</a:t>
              </a:r>
              <a:br>
                <a:rPr lang="en-US" altLang="zh-CN" sz="22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zh-CN" altLang="en-US" sz="22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“十二五”普通高等教育国家级规划教材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24750" y="6561534"/>
            <a:ext cx="1162050" cy="323850"/>
          </a:xfrm>
          <a:noFill/>
        </p:spPr>
        <p:txBody>
          <a:bodyPr/>
          <a:lstStyle/>
          <a:p>
            <a:fld id="{D7397D68-262E-41A5-8D75-F7BF302EFCEA}" type="slidenum">
              <a:rPr lang="zh-CN" altLang="en-US" smtClean="0"/>
              <a:pPr/>
              <a:t>15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14400" y="1268412"/>
            <a:ext cx="6034088" cy="5220741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zh-CN" altLang="en-US" sz="2800" b="1" dirty="0">
                <a:latin typeface="+mn-ea"/>
                <a:ea typeface="+mn-ea"/>
              </a:rPr>
              <a:t>参考教材（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  <a:ea typeface="+mn-ea"/>
              </a:rPr>
              <a:t>精编</a:t>
            </a:r>
            <a:r>
              <a:rPr lang="zh-CN" altLang="en-US" sz="2800" b="1" dirty="0">
                <a:latin typeface="+mn-ea"/>
                <a:ea typeface="+mn-ea"/>
              </a:rPr>
              <a:t>，英文、中译版）：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/>
            </a:pPr>
            <a:r>
              <a:rPr lang="zh-CN" altLang="en-US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数据库系统概念（原书第</a:t>
            </a:r>
            <a:r>
              <a:rPr lang="en-US" altLang="zh-CN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6</a:t>
            </a:r>
            <a:r>
              <a:rPr lang="zh-CN" altLang="en-US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版</a:t>
            </a:r>
            <a:r>
              <a:rPr lang="en-US" altLang="zh-CN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·</a:t>
            </a:r>
            <a:r>
              <a:rPr lang="zh-CN" altLang="en-US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本科教学版）</a:t>
            </a:r>
            <a:br>
              <a:rPr lang="en-US" altLang="zh-CN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</a:b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Abraham </a:t>
            </a:r>
            <a:r>
              <a:rPr lang="en-US" altLang="zh-CN" sz="2200" kern="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Silberschatz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Henry F. </a:t>
            </a:r>
            <a:r>
              <a:rPr lang="en-US" altLang="zh-CN" sz="2200" kern="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Korth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S. </a:t>
            </a:r>
            <a:r>
              <a:rPr lang="en-US" altLang="zh-CN" sz="2200" kern="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Sudarshan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著，杨冬青、李红燕、唐世渭等译，杨冬青改编，机械工业出版社，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2012.12</a:t>
            </a:r>
            <a:r>
              <a:rPr lang="zh-CN" altLang="en-US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ISBN 978-7-111-40085-1</a:t>
            </a:r>
          </a:p>
          <a:p>
            <a:pPr marL="722313" lvl="2">
              <a:spcBef>
                <a:spcPct val="2000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1700" kern="0" dirty="0">
                <a:latin typeface="Times New Roman" pitchFamily="18" charset="0"/>
                <a:ea typeface="黑体" pitchFamily="2" charset="-122"/>
                <a:hlinkClick r:id="rId2"/>
              </a:rPr>
              <a:t>http://www.hzcourse.com/web/teachRes/detail/3394/209</a:t>
            </a:r>
            <a:endParaRPr lang="en-US" altLang="zh-CN" sz="1700" kern="0" dirty="0">
              <a:latin typeface="Times New Roman" pitchFamily="18" charset="0"/>
              <a:ea typeface="黑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/>
            </a:pPr>
            <a:endParaRPr lang="en-US" altLang="zh-CN" sz="2200" kern="0" dirty="0">
              <a:solidFill>
                <a:srgbClr val="0000FF"/>
              </a:solidFill>
              <a:latin typeface="Times New Roman" pitchFamily="18" charset="0"/>
              <a:ea typeface="黑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/>
            </a:pPr>
            <a:r>
              <a:rPr lang="zh-CN" altLang="en-US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数据库系统概念（英文精编版</a:t>
            </a:r>
            <a:r>
              <a:rPr lang="en-US" altLang="zh-CN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·</a:t>
            </a:r>
            <a:r>
              <a:rPr lang="zh-CN" altLang="en-US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第</a:t>
            </a:r>
            <a:r>
              <a:rPr lang="en-US" altLang="zh-CN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6</a:t>
            </a:r>
            <a:r>
              <a:rPr lang="zh-CN" altLang="en-US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版）</a:t>
            </a:r>
            <a:br>
              <a:rPr lang="en-US" altLang="zh-CN" sz="2200" kern="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</a:b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Abraham </a:t>
            </a:r>
            <a:r>
              <a:rPr lang="en-US" altLang="zh-CN" sz="2200" kern="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Silberschatz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Henry F. </a:t>
            </a:r>
            <a:r>
              <a:rPr lang="en-US" altLang="zh-CN" sz="2200" kern="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Korth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S. </a:t>
            </a:r>
            <a:r>
              <a:rPr lang="en-US" altLang="zh-CN" sz="2200" kern="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Sudarshan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著，杨冬青改编，机械工业出版社，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2012.12</a:t>
            </a:r>
            <a:r>
              <a:rPr lang="zh-CN" altLang="en-US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20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ISBN 978-7-111-40086-8</a:t>
            </a:r>
          </a:p>
          <a:p>
            <a:pPr marL="722313" lvl="2">
              <a:spcBef>
                <a:spcPct val="20000"/>
              </a:spcBef>
              <a:buClr>
                <a:schemeClr val="accent1"/>
              </a:buClr>
              <a:buSzPct val="75000"/>
              <a:defRPr/>
            </a:pPr>
            <a:r>
              <a:rPr lang="en-US" altLang="zh-CN" sz="1700" kern="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  <a:hlinkClick r:id="rId3"/>
              </a:rPr>
              <a:t>http://www.hzcourse.com/web/teachRes/detail/3415/209</a:t>
            </a:r>
            <a:r>
              <a:rPr lang="en-US" altLang="zh-CN" sz="1700" kern="0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 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4384" y="3975248"/>
            <a:ext cx="1692416" cy="242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005" y="1340768"/>
            <a:ext cx="169644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55651" y="277813"/>
            <a:ext cx="7931149" cy="9191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kern="0"/>
              <a:t>教学大纲（续）</a:t>
            </a:r>
            <a:endParaRPr lang="en-US" altLang="zh-CN" kern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524750" y="6561534"/>
            <a:ext cx="1162050" cy="323850"/>
          </a:xfrm>
          <a:noFill/>
        </p:spPr>
        <p:txBody>
          <a:bodyPr/>
          <a:lstStyle/>
          <a:p>
            <a:fld id="{DC0506AB-EC6B-4453-A94E-6EC3C622D798}" type="slidenum">
              <a:rPr lang="zh-CN" altLang="en-US" smtClean="0"/>
              <a:pPr/>
              <a:t>16</a:t>
            </a:fld>
            <a:endParaRPr lang="en-US" altLang="zh-CN" dirty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教学大纲（续）</a:t>
            </a:r>
            <a:endParaRPr lang="en-US" altLang="zh-CN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268412"/>
            <a:ext cx="6411482" cy="5220741"/>
          </a:xfrm>
        </p:spPr>
        <p:txBody>
          <a:bodyPr/>
          <a:lstStyle/>
          <a:p>
            <a:pPr eaLnBrk="1" hangingPunct="1"/>
            <a:r>
              <a:rPr lang="zh-CN" altLang="en-US" b="1" kern="1200" dirty="0">
                <a:latin typeface="+mn-ea"/>
              </a:rPr>
              <a:t>参考教材（</a:t>
            </a:r>
            <a:r>
              <a:rPr lang="zh-CN" altLang="en-US" b="1" kern="1200" dirty="0">
                <a:solidFill>
                  <a:srgbClr val="0000FF"/>
                </a:solidFill>
                <a:latin typeface="+mn-ea"/>
              </a:rPr>
              <a:t>全书</a:t>
            </a:r>
            <a:r>
              <a:rPr lang="zh-CN" altLang="en-US" b="1" kern="1200" dirty="0">
                <a:latin typeface="+mn-ea"/>
              </a:rPr>
              <a:t>，</a:t>
            </a:r>
            <a:r>
              <a:rPr lang="zh-CN" altLang="en-US" b="1" dirty="0">
                <a:latin typeface="+mn-ea"/>
              </a:rPr>
              <a:t>英文、中译版</a:t>
            </a:r>
            <a:r>
              <a:rPr lang="zh-CN" altLang="en-US" b="1" kern="1200" dirty="0">
                <a:latin typeface="+mn-ea"/>
              </a:rPr>
              <a:t>）：</a:t>
            </a:r>
            <a:endParaRPr lang="en-US" altLang="zh-CN" b="1" kern="1200" dirty="0">
              <a:latin typeface="+mn-ea"/>
            </a:endParaRPr>
          </a:p>
          <a:p>
            <a:pPr lvl="1" eaLnBrk="1" hangingPunct="1"/>
            <a:r>
              <a:rPr lang="en-US" altLang="zh-CN" b="1" kern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System Concepts, 6th Ed.</a:t>
            </a:r>
            <a:br>
              <a:rPr lang="en-US" altLang="zh-CN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dirty="0">
                <a:latin typeface="Times New Roman" pitchFamily="18" charset="0"/>
                <a:ea typeface="黑体" pitchFamily="2" charset="-122"/>
                <a:cs typeface="+mn-cs"/>
              </a:rPr>
              <a:t>Abraham </a:t>
            </a:r>
            <a:r>
              <a:rPr lang="en-US" altLang="zh-CN" sz="2200" dirty="0" err="1">
                <a:latin typeface="Times New Roman" pitchFamily="18" charset="0"/>
                <a:ea typeface="黑体" pitchFamily="2" charset="-122"/>
                <a:cs typeface="+mn-cs"/>
              </a:rPr>
              <a:t>Silberschatz</a:t>
            </a:r>
            <a:r>
              <a:rPr lang="en-US" altLang="zh-CN" sz="2200" dirty="0">
                <a:latin typeface="Times New Roman" pitchFamily="18" charset="0"/>
                <a:ea typeface="黑体" pitchFamily="2" charset="-122"/>
                <a:cs typeface="+mn-cs"/>
              </a:rPr>
              <a:t>, Henry F. </a:t>
            </a:r>
            <a:r>
              <a:rPr lang="en-US" altLang="zh-CN" sz="2200" dirty="0" err="1">
                <a:latin typeface="Times New Roman" pitchFamily="18" charset="0"/>
                <a:ea typeface="黑体" pitchFamily="2" charset="-122"/>
                <a:cs typeface="+mn-cs"/>
              </a:rPr>
              <a:t>Korth</a:t>
            </a:r>
            <a:r>
              <a:rPr lang="en-US" altLang="zh-CN" sz="2200" dirty="0">
                <a:latin typeface="Times New Roman" pitchFamily="18" charset="0"/>
                <a:ea typeface="黑体" pitchFamily="2" charset="-122"/>
                <a:cs typeface="+mn-cs"/>
              </a:rPr>
              <a:t>, S. </a:t>
            </a:r>
            <a:r>
              <a:rPr lang="en-US" altLang="zh-CN" sz="2200" dirty="0" err="1">
                <a:latin typeface="Times New Roman" pitchFamily="18" charset="0"/>
                <a:ea typeface="黑体" pitchFamily="2" charset="-122"/>
                <a:cs typeface="+mn-cs"/>
              </a:rPr>
              <a:t>Sudarshan</a:t>
            </a:r>
            <a:r>
              <a:rPr lang="en-US" altLang="zh-CN" sz="2200" dirty="0">
                <a:latin typeface="Times New Roman" pitchFamily="18" charset="0"/>
                <a:ea typeface="黑体" pitchFamily="2" charset="-122"/>
                <a:cs typeface="+mn-cs"/>
              </a:rPr>
              <a:t>, McGraw-Hill, ISBN 0-07-352332-1</a:t>
            </a:r>
            <a:br>
              <a:rPr lang="en-US" altLang="zh-CN" sz="2200" dirty="0">
                <a:latin typeface="Times New Roman" pitchFamily="18" charset="0"/>
                <a:ea typeface="黑体" pitchFamily="2" charset="-122"/>
                <a:cs typeface="+mn-cs"/>
              </a:rPr>
            </a:br>
            <a:r>
              <a:rPr lang="en-US" altLang="zh-CN" sz="2200" dirty="0">
                <a:latin typeface="Times New Roman" pitchFamily="18" charset="0"/>
                <a:ea typeface="黑体" pitchFamily="2" charset="-122"/>
                <a:cs typeface="+mn-cs"/>
                <a:hlinkClick r:id="rId3"/>
              </a:rPr>
              <a:t>https://www.db-book.com/db6/</a:t>
            </a:r>
            <a:r>
              <a:rPr lang="en-US" altLang="zh-CN" sz="2200" dirty="0">
                <a:latin typeface="Times New Roman" pitchFamily="18" charset="0"/>
                <a:ea typeface="黑体" pitchFamily="2" charset="-122"/>
                <a:cs typeface="+mn-cs"/>
              </a:rPr>
              <a:t>  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n-cs"/>
              </a:rPr>
              <a:t>（最新</a:t>
            </a:r>
            <a:r>
              <a:rPr lang="en-US" altLang="zh-CN" sz="2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n-cs"/>
              </a:rPr>
              <a:t>7th Ed.</a:t>
            </a:r>
            <a:r>
              <a:rPr lang="zh-CN" altLang="en-US" sz="20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  <a:cs typeface="+mn-cs"/>
              </a:rPr>
              <a:t>）</a:t>
            </a:r>
            <a:endParaRPr lang="en-US" altLang="zh-CN" sz="2000" dirty="0">
              <a:solidFill>
                <a:srgbClr val="0000FF"/>
              </a:solidFill>
              <a:latin typeface="Times New Roman" pitchFamily="18" charset="0"/>
              <a:ea typeface="黑体" pitchFamily="2" charset="-122"/>
              <a:cs typeface="+mn-cs"/>
            </a:endParaRPr>
          </a:p>
          <a:p>
            <a:pPr lvl="1" eaLnBrk="1" hangingPunct="1"/>
            <a:r>
              <a:rPr lang="zh-CN" altLang="en-US" b="1" kern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数据库系统概念（原书第</a:t>
            </a:r>
            <a:r>
              <a:rPr lang="en-US" altLang="zh-CN" b="1" kern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b="1" kern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版）</a:t>
            </a:r>
            <a:br>
              <a:rPr lang="en-US" altLang="zh-CN" b="1" kern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Abraham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Silberschatz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Henry F.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Korth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Sudarshan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著，杨冬青、李红燕、唐世渭 等译，机械工业出版社，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2012.03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ISBN 978-7-111-37529-6</a:t>
            </a:r>
            <a:b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http://www.hzcourse.com/web/teachRes/detail/3238/209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zh-CN" altLang="en-US" b="1" kern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数据库系统概念（第</a:t>
            </a:r>
            <a:r>
              <a:rPr lang="en-US" altLang="zh-CN" b="1" kern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b="1" kern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版 影印版）</a:t>
            </a:r>
            <a:br>
              <a:rPr lang="en-US" altLang="zh-CN" b="1" kern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高教出版社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2014.09, ISBN 978-7-04-031175-4</a:t>
            </a:r>
            <a:b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http://www.hepmall.com/index.php/product-17872.html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pic>
        <p:nvPicPr>
          <p:cNvPr id="12" name="Picture 2" descr="C:\Users\Xu\Desktop\2017上半年授课\MOD2016\MOD教材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184387"/>
            <a:ext cx="1321038" cy="186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25" y="1348443"/>
            <a:ext cx="1313825" cy="17925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20" y="5085742"/>
            <a:ext cx="1340230" cy="16648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r>
              <a:rPr lang="en-US" altLang="zh-CN" dirty="0"/>
              <a:t>Contents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课程基本信息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课程教学目标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教学内容安排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教材及参考书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其他参考资源</a:t>
            </a:r>
          </a:p>
          <a:p>
            <a:endParaRPr lang="zh-CN" altLang="en-US" dirty="0"/>
          </a:p>
        </p:txBody>
      </p:sp>
      <p:sp>
        <p:nvSpPr>
          <p:cNvPr id="1536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24750" y="6542284"/>
            <a:ext cx="1162050" cy="323850"/>
          </a:xfrm>
          <a:noFill/>
        </p:spPr>
        <p:txBody>
          <a:bodyPr/>
          <a:lstStyle/>
          <a:p>
            <a:fld id="{41CCFD69-1F37-4121-BCED-3929613EE0A0}" type="slidenum">
              <a:rPr lang="zh-CN" altLang="en-US" smtClean="0"/>
              <a:pPr/>
              <a:t>17</a:t>
            </a:fld>
            <a:endParaRPr lang="en-US" altLang="zh-CN" dirty="0"/>
          </a:p>
        </p:txBody>
      </p:sp>
      <p:pic>
        <p:nvPicPr>
          <p:cNvPr id="15366" name="Picture 8" descr="j02991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556792"/>
            <a:ext cx="2592388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3503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其他学习、参考资源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并非强制，自主选择！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/>
              <a:t>下面依次向你推荐：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国内外优秀教材提供的学习资源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国家精品在线课程</a:t>
            </a:r>
            <a:r>
              <a:rPr lang="en-US" altLang="zh-CN" dirty="0"/>
              <a:t>or</a:t>
            </a:r>
            <a:r>
              <a:rPr lang="zh-CN" altLang="en-US" dirty="0"/>
              <a:t>资源共享课程中的学习资源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数据库学术界网站上提供的学习资源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数据库工业界网站上提供的学习资源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97" y="1393208"/>
            <a:ext cx="3869817" cy="193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866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2818C4C8-AC61-4127-8DD7-83B380D2C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4" y="44624"/>
            <a:ext cx="7238695" cy="652173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6F88DF7-4C5F-4AC5-996F-98DFE0BA2453}"/>
              </a:ext>
            </a:extLst>
          </p:cNvPr>
          <p:cNvGrpSpPr/>
          <p:nvPr/>
        </p:nvGrpSpPr>
        <p:grpSpPr>
          <a:xfrm>
            <a:off x="1376561" y="5256531"/>
            <a:ext cx="5434386" cy="369332"/>
            <a:chOff x="1235045" y="5175368"/>
            <a:chExt cx="5434386" cy="369332"/>
          </a:xfrm>
        </p:grpSpPr>
        <p:sp>
          <p:nvSpPr>
            <p:cNvPr id="9" name="圆角矩形 8"/>
            <p:cNvSpPr/>
            <p:nvPr/>
          </p:nvSpPr>
          <p:spPr>
            <a:xfrm>
              <a:off x="1235045" y="5252022"/>
              <a:ext cx="1008112" cy="216024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689128" y="5175368"/>
              <a:ext cx="29803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作者提供的PowerPoint课件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2294076" y="5360034"/>
              <a:ext cx="1390154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45619F3-A244-4D48-AE8A-919D0F4E949C}"/>
              </a:ext>
            </a:extLst>
          </p:cNvPr>
          <p:cNvGrpSpPr/>
          <p:nvPr/>
        </p:nvGrpSpPr>
        <p:grpSpPr>
          <a:xfrm>
            <a:off x="1364372" y="5648341"/>
            <a:ext cx="6664012" cy="406265"/>
            <a:chOff x="805582" y="5845120"/>
            <a:chExt cx="6058193" cy="369332"/>
          </a:xfrm>
        </p:grpSpPr>
        <p:sp>
          <p:nvSpPr>
            <p:cNvPr id="13" name="圆角矩形 12"/>
            <p:cNvSpPr/>
            <p:nvPr/>
          </p:nvSpPr>
          <p:spPr>
            <a:xfrm>
              <a:off x="805582" y="5921774"/>
              <a:ext cx="2088232" cy="216024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139952" y="5845120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作者提供的实验辅导材料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2987824" y="6029786"/>
              <a:ext cx="1148887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0119829D-AB0D-43A9-92B1-60875EACC412}"/>
              </a:ext>
            </a:extLst>
          </p:cNvPr>
          <p:cNvSpPr/>
          <p:nvPr/>
        </p:nvSpPr>
        <p:spPr>
          <a:xfrm>
            <a:off x="4389036" y="4079974"/>
            <a:ext cx="34563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2"/>
                </a:solidFill>
              </a:rPr>
              <a:t>国外优秀教材提供的学习资源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9A4311-3CA0-4BFE-AC1A-D7BA91913168}"/>
              </a:ext>
            </a:extLst>
          </p:cNvPr>
          <p:cNvSpPr/>
          <p:nvPr/>
        </p:nvSpPr>
        <p:spPr>
          <a:xfrm>
            <a:off x="4211960" y="260648"/>
            <a:ext cx="34563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2"/>
                </a:solidFill>
              </a:rPr>
              <a:t>db-book.com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E0B51CA-34CB-4EF5-8141-B2DB0475DAA5}"/>
              </a:ext>
            </a:extLst>
          </p:cNvPr>
          <p:cNvGrpSpPr/>
          <p:nvPr/>
        </p:nvGrpSpPr>
        <p:grpSpPr>
          <a:xfrm>
            <a:off x="4211960" y="1135777"/>
            <a:ext cx="3888432" cy="1681848"/>
            <a:chOff x="4211960" y="1135777"/>
            <a:chExt cx="3888432" cy="1681848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AA30F8D-4ECD-4325-BA7B-124D73F80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032" y="1404451"/>
              <a:ext cx="1082822" cy="1413174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502B573-1B71-4E2B-B245-80D9D2C9F95B}"/>
                </a:ext>
              </a:extLst>
            </p:cNvPr>
            <p:cNvSpPr/>
            <p:nvPr/>
          </p:nvSpPr>
          <p:spPr>
            <a:xfrm>
              <a:off x="4716016" y="1135777"/>
              <a:ext cx="33843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rgbClr val="FF0000"/>
                  </a:solidFill>
                </a:rPr>
                <a:t>Professor </a:t>
              </a:r>
              <a:r>
                <a:rPr lang="en-US" altLang="zh-CN" sz="1100" dirty="0">
                  <a:solidFill>
                    <a:srgbClr val="FF0000"/>
                  </a:solidFill>
                </a:rPr>
                <a:t>of Computer Science </a:t>
              </a:r>
              <a:r>
                <a:rPr lang="zh-CN" altLang="en-US" sz="1100" dirty="0">
                  <a:solidFill>
                    <a:srgbClr val="FF0000"/>
                  </a:solidFill>
                </a:rPr>
                <a:t>at Yale </a:t>
              </a:r>
              <a:r>
                <a:rPr lang="en-US" altLang="zh-CN" sz="1100" dirty="0">
                  <a:solidFill>
                    <a:srgbClr val="FF0000"/>
                  </a:solidFill>
                </a:rPr>
                <a:t>University</a:t>
              </a:r>
              <a:endParaRPr lang="zh-CN" altLang="en-US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C0AFC27-F2F2-441B-8796-3DBD11038B3A}"/>
                </a:ext>
              </a:extLst>
            </p:cNvPr>
            <p:cNvCxnSpPr/>
            <p:nvPr/>
          </p:nvCxnSpPr>
          <p:spPr>
            <a:xfrm flipV="1">
              <a:off x="4211960" y="1340768"/>
              <a:ext cx="576065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8" descr="C:\Documents and Settings\user\桌面\Yale_law.jpg">
              <a:extLst>
                <a:ext uri="{FF2B5EF4-FFF2-40B4-BE49-F238E27FC236}">
                  <a16:creationId xmlns:a16="http://schemas.microsoft.com/office/drawing/2014/main" id="{53709A76-60F1-4AAB-9DE7-CF2B46A22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639" y="1412776"/>
              <a:ext cx="1821027" cy="136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70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…</a:t>
            </a:r>
            <a:r>
              <a:rPr lang="zh-CN" altLang="en-US" dirty="0"/>
              <a:t>数据管理</a:t>
            </a:r>
            <a:r>
              <a:rPr lang="en-US" altLang="zh-CN" dirty="0"/>
              <a:t>…</a:t>
            </a:r>
            <a:r>
              <a:rPr lang="zh-CN" altLang="en-US" dirty="0"/>
              <a:t>数据库系统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268413"/>
            <a:ext cx="3168278" cy="4392835"/>
          </a:xfrm>
        </p:spPr>
        <p:txBody>
          <a:bodyPr/>
          <a:lstStyle/>
          <a:p>
            <a:r>
              <a:rPr lang="zh-CN" altLang="en-US" b="1" dirty="0"/>
              <a:t>数据</a:t>
            </a:r>
            <a:r>
              <a:rPr lang="en-US" altLang="zh-CN" b="1" dirty="0"/>
              <a:t>.</a:t>
            </a:r>
            <a:r>
              <a:rPr lang="zh-CN" altLang="en-US" b="1" dirty="0"/>
              <a:t>信息</a:t>
            </a:r>
            <a:r>
              <a:rPr lang="en-US" altLang="zh-CN" b="1" dirty="0"/>
              <a:t>.</a:t>
            </a:r>
            <a:r>
              <a:rPr lang="zh-CN" altLang="en-US" b="1" dirty="0"/>
              <a:t>知识</a:t>
            </a:r>
            <a:r>
              <a:rPr lang="en-US" altLang="zh-CN" b="1" dirty="0"/>
              <a:t>:</a:t>
            </a:r>
          </a:p>
          <a:p>
            <a:pPr lvl="1"/>
            <a:r>
              <a:rPr lang="en-US" altLang="zh-CN" sz="2400" b="1" dirty="0"/>
              <a:t>Data: </a:t>
            </a:r>
            <a:r>
              <a:rPr lang="en-US" altLang="zh-CN" sz="2400" dirty="0"/>
              <a:t>Facts, a description of the world</a:t>
            </a:r>
          </a:p>
          <a:p>
            <a:pPr lvl="1"/>
            <a:r>
              <a:rPr lang="en-US" altLang="zh-CN" sz="2400" b="1" dirty="0"/>
              <a:t>Information:</a:t>
            </a:r>
            <a:r>
              <a:rPr lang="en-US" altLang="zh-CN" sz="2400" dirty="0"/>
              <a:t> Captured data and knowledge</a:t>
            </a:r>
          </a:p>
          <a:p>
            <a:pPr lvl="1"/>
            <a:r>
              <a:rPr lang="en-US" altLang="zh-CN" sz="2400" b="1" dirty="0"/>
              <a:t>Knowledge: </a:t>
            </a:r>
            <a:r>
              <a:rPr lang="en-US" altLang="zh-CN" sz="2400" dirty="0"/>
              <a:t>Our personal map/model of the world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74" y="1806324"/>
            <a:ext cx="4734282" cy="33668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018176" y="1268760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The </a:t>
            </a:r>
            <a:r>
              <a:rPr lang="en-US" altLang="zh-CN" b="1" dirty="0" err="1"/>
              <a:t>Infogineering</a:t>
            </a:r>
            <a:r>
              <a:rPr lang="en-US" altLang="zh-CN" b="1" dirty="0"/>
              <a:t> Model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283968" y="1556792"/>
            <a:ext cx="41044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1" dirty="0"/>
              <a:t>Source:</a:t>
            </a:r>
            <a:r>
              <a:rPr lang="en-US" altLang="zh-CN" sz="1000" dirty="0"/>
              <a:t> </a:t>
            </a:r>
            <a:r>
              <a:rPr lang="zh-CN" altLang="en-US" sz="1000" dirty="0"/>
              <a:t>http://www.infogineering.net/data-information-knowledge.htm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55576" y="4321785"/>
            <a:ext cx="7931224" cy="2203558"/>
            <a:chOff x="755576" y="4321785"/>
            <a:chExt cx="7931224" cy="2203558"/>
          </a:xfrm>
        </p:grpSpPr>
        <p:sp>
          <p:nvSpPr>
            <p:cNvPr id="13" name="内容占位符 2"/>
            <p:cNvSpPr txBox="1">
              <a:spLocks/>
            </p:cNvSpPr>
            <p:nvPr/>
          </p:nvSpPr>
          <p:spPr bwMode="auto">
            <a:xfrm>
              <a:off x="755576" y="6021064"/>
              <a:ext cx="7931224" cy="504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5000"/>
                <a:buFont typeface="Wingdings" pitchFamily="2" charset="2"/>
                <a:buChar char="n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342900" lvl="1" indent="-342900">
                <a:buClr>
                  <a:schemeClr val="folHlink"/>
                </a:buClr>
                <a:buSzPct val="90000"/>
              </a:pPr>
              <a:r>
                <a:rPr lang="zh-CN" altLang="en-US" b="1" kern="0" dirty="0"/>
                <a:t>数据管理：</a:t>
              </a:r>
              <a:r>
                <a:rPr lang="zh-CN" altLang="en-US" b="1" kern="0" dirty="0">
                  <a:solidFill>
                    <a:srgbClr val="0070C0"/>
                  </a:solidFill>
                </a:rPr>
                <a:t>数据库（</a:t>
              </a:r>
              <a:r>
                <a:rPr lang="en-US" altLang="zh-CN" b="1" kern="0" dirty="0">
                  <a:solidFill>
                    <a:srgbClr val="0070C0"/>
                  </a:solidFill>
                </a:rPr>
                <a:t>database</a:t>
              </a:r>
              <a:r>
                <a:rPr lang="zh-CN" altLang="en-US" b="1" kern="0" dirty="0">
                  <a:solidFill>
                    <a:srgbClr val="0070C0"/>
                  </a:solidFill>
                </a:rPr>
                <a:t>）</a:t>
              </a:r>
              <a:r>
                <a:rPr lang="en-US" altLang="zh-CN" kern="0" dirty="0"/>
                <a:t>——</a:t>
              </a:r>
              <a:r>
                <a:rPr lang="zh-CN" altLang="en-US" kern="0" dirty="0"/>
                <a:t>数据库系统</a:t>
              </a:r>
              <a:endParaRPr lang="en-US" altLang="zh-CN" kern="0" dirty="0"/>
            </a:p>
          </p:txBody>
        </p:sp>
        <p:pic>
          <p:nvPicPr>
            <p:cNvPr id="1028" name="Picture 4" descr="Image result for databas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1829" y="5231481"/>
              <a:ext cx="878953" cy="8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直接箭头连接符 14"/>
            <p:cNvCxnSpPr/>
            <p:nvPr/>
          </p:nvCxnSpPr>
          <p:spPr>
            <a:xfrm>
              <a:off x="4401305" y="4321785"/>
              <a:ext cx="0" cy="85136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38" y="4777671"/>
            <a:ext cx="1545649" cy="12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EB174F-B2DF-4836-8FFD-5456D4AD2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26" y="119118"/>
            <a:ext cx="7082858" cy="638132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004048" y="349281"/>
            <a:ext cx="2160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2"/>
                </a:solidFill>
              </a:rPr>
              <a:t>PPT</a:t>
            </a:r>
            <a:r>
              <a:rPr lang="zh-CN" altLang="en-US" sz="3200" b="1" dirty="0">
                <a:solidFill>
                  <a:schemeClr val="accent2"/>
                </a:solidFill>
              </a:rPr>
              <a:t>课件</a:t>
            </a:r>
          </a:p>
        </p:txBody>
      </p:sp>
    </p:spTree>
    <p:extLst>
      <p:ext uri="{BB962C8B-B14F-4D97-AF65-F5344CB8AC3E}">
        <p14:creationId xmlns:p14="http://schemas.microsoft.com/office/powerpoint/2010/main" val="264016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861F91-17C4-4E90-B992-028C95724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116632"/>
            <a:ext cx="7132897" cy="642641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8650987-2E62-49EF-880B-250E117286EC}"/>
              </a:ext>
            </a:extLst>
          </p:cNvPr>
          <p:cNvSpPr/>
          <p:nvPr/>
        </p:nvSpPr>
        <p:spPr>
          <a:xfrm>
            <a:off x="1259632" y="4365104"/>
            <a:ext cx="64087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使用特定数据库（PostgresQL、MySQL、Oracle、SQLite 等）的提示</a:t>
            </a:r>
          </a:p>
        </p:txBody>
      </p:sp>
    </p:spTree>
    <p:extLst>
      <p:ext uri="{BB962C8B-B14F-4D97-AF65-F5344CB8AC3E}">
        <p14:creationId xmlns:p14="http://schemas.microsoft.com/office/powerpoint/2010/main" val="235414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6BAE3E-9217-4D3A-B9B8-B3310EC7B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79E60E-8503-49CD-B9DF-4D70A6C7B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3054BD-492D-48DE-9362-92AF88DE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3FE55F-C055-4BAE-B81F-D84E8A87A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0330"/>
            <a:ext cx="7056784" cy="635783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8515E4C-0F2D-4D6C-89B1-CE3B853B77F7}"/>
              </a:ext>
            </a:extLst>
          </p:cNvPr>
          <p:cNvSpPr/>
          <p:nvPr/>
        </p:nvSpPr>
        <p:spPr>
          <a:xfrm>
            <a:off x="3923928" y="3030051"/>
            <a:ext cx="4320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直接在浏览器中运行 SQL 查询（基于 SQLite/sql.js）</a:t>
            </a:r>
          </a:p>
        </p:txBody>
      </p:sp>
    </p:spTree>
    <p:extLst>
      <p:ext uri="{BB962C8B-B14F-4D97-AF65-F5344CB8AC3E}">
        <p14:creationId xmlns:p14="http://schemas.microsoft.com/office/powerpoint/2010/main" val="357558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24750" y="6542284"/>
            <a:ext cx="1162050" cy="323850"/>
          </a:xfrm>
          <a:noFill/>
        </p:spPr>
        <p:txBody>
          <a:bodyPr/>
          <a:lstStyle/>
          <a:p>
            <a:fld id="{C3670A89-3D27-4A95-94E5-1523AFF164F2}" type="slidenum">
              <a:rPr lang="zh-CN" altLang="en-US" smtClean="0"/>
              <a:pPr/>
              <a:t>23</a:t>
            </a:fld>
            <a:endParaRPr lang="en-US" altLang="zh-CN" dirty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68413"/>
            <a:ext cx="7931150" cy="5040312"/>
          </a:xfrm>
        </p:spPr>
        <p:txBody>
          <a:bodyPr/>
          <a:lstStyle/>
          <a:p>
            <a:pPr eaLnBrk="1" hangingPunct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9050"/>
            <a:ext cx="8524875" cy="6819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43809" y="1916832"/>
            <a:ext cx="56886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</a:rPr>
              <a:t>《数据库系统概论》及其国家精品课程网站，中国人民大学信息学院</a:t>
            </a:r>
            <a:r>
              <a:rPr lang="zh-CN" altLang="en-US" sz="2800" b="1" dirty="0">
                <a:solidFill>
                  <a:schemeClr val="accent2"/>
                </a:solidFill>
                <a:hlinkClick r:id="rId4"/>
              </a:rPr>
              <a:t>http://chinadb.ruc.edu.cn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9050"/>
            <a:ext cx="85534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1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277813"/>
            <a:ext cx="8280846" cy="919162"/>
          </a:xfrm>
        </p:spPr>
        <p:txBody>
          <a:bodyPr/>
          <a:lstStyle/>
          <a:p>
            <a:r>
              <a:rPr lang="zh-CN" altLang="en-US" dirty="0"/>
              <a:t>国家精品在线课程</a:t>
            </a:r>
            <a:r>
              <a:rPr lang="en-US" altLang="zh-CN" dirty="0"/>
              <a:t>or</a:t>
            </a:r>
            <a:r>
              <a:rPr lang="zh-CN" altLang="en-US" dirty="0"/>
              <a:t>资源共享课程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268412"/>
            <a:ext cx="8280846" cy="5184923"/>
          </a:xfrm>
        </p:spPr>
        <p:txBody>
          <a:bodyPr/>
          <a:lstStyle/>
          <a:p>
            <a:r>
              <a:rPr lang="zh-CN" altLang="en-US" sz="2200" dirty="0"/>
              <a:t>中国大学</a:t>
            </a:r>
            <a:r>
              <a:rPr lang="en-US" altLang="zh-CN" sz="2200" dirty="0"/>
              <a:t>MOOC&gt;</a:t>
            </a:r>
            <a:r>
              <a:rPr lang="zh-CN" altLang="en-US" sz="2200" b="1" dirty="0"/>
              <a:t>国家精品在线课程</a:t>
            </a:r>
            <a:r>
              <a:rPr lang="zh-CN" altLang="en-US" sz="2200" dirty="0"/>
              <a:t>，中国人民大学开设：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数据库系统概论（基础篇）：</a:t>
            </a:r>
            <a:r>
              <a:rPr lang="en-US" altLang="zh-CN" sz="2000" dirty="0">
                <a:hlinkClick r:id="rId2"/>
              </a:rPr>
              <a:t>https://www.icourse163.org/course/RUC-488001</a:t>
            </a:r>
            <a:r>
              <a:rPr lang="en-US" altLang="zh-CN" sz="2000" dirty="0"/>
              <a:t> 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数据库系统概论（高级篇）：</a:t>
            </a:r>
            <a:r>
              <a:rPr lang="en-US" altLang="zh-CN" sz="2000" dirty="0">
                <a:hlinkClick r:id="rId3"/>
              </a:rPr>
              <a:t>https://www.icourse163.org/course/RUC-1001655006</a:t>
            </a:r>
            <a:r>
              <a:rPr lang="en-US" altLang="zh-CN" sz="2000" dirty="0"/>
              <a:t> </a:t>
            </a:r>
          </a:p>
          <a:p>
            <a:r>
              <a:rPr lang="zh-CN" altLang="en-US" sz="2200" dirty="0"/>
              <a:t>中国大学</a:t>
            </a:r>
            <a:r>
              <a:rPr lang="en-US" altLang="zh-CN" sz="2200" dirty="0"/>
              <a:t>MOOC &gt;</a:t>
            </a:r>
            <a:r>
              <a:rPr lang="zh-CN" altLang="en-US" sz="2200" b="1" dirty="0"/>
              <a:t>国家精品在线课程</a:t>
            </a:r>
            <a:r>
              <a:rPr lang="zh-CN" altLang="en-US" sz="2200" dirty="0"/>
              <a:t>，哈尔滨工业大学开设：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数据库系统（上）：模型与语言：</a:t>
            </a:r>
            <a:r>
              <a:rPr lang="en-US" altLang="zh-CN" sz="2000" dirty="0">
                <a:hlinkClick r:id="rId4"/>
              </a:rPr>
              <a:t>https://www.icourse163.org/course/HIT-1001516002</a:t>
            </a:r>
            <a:r>
              <a:rPr lang="en-US" altLang="zh-CN" sz="2000" dirty="0"/>
              <a:t> 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数据库系统（中）：建模与设计：</a:t>
            </a:r>
            <a:r>
              <a:rPr lang="en-US" altLang="zh-CN" sz="2000" dirty="0">
                <a:hlinkClick r:id="rId5"/>
              </a:rPr>
              <a:t>https://www.icourse163.org/course/HIT-1001554030</a:t>
            </a:r>
            <a:r>
              <a:rPr lang="en-US" altLang="zh-CN" sz="2000" dirty="0"/>
              <a:t> 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数据库系统（下）：管理与技术：</a:t>
            </a:r>
            <a:r>
              <a:rPr lang="en-US" altLang="zh-CN" sz="2000" dirty="0">
                <a:hlinkClick r:id="rId6"/>
              </a:rPr>
              <a:t>https://www.icourse163.org/course/HIT-1001578001</a:t>
            </a:r>
            <a:r>
              <a:rPr lang="en-US" altLang="zh-CN" sz="2000" dirty="0"/>
              <a:t> </a:t>
            </a:r>
          </a:p>
          <a:p>
            <a:r>
              <a:rPr lang="zh-CN" altLang="en-US" sz="2200" dirty="0"/>
              <a:t>爱课程</a:t>
            </a:r>
            <a:r>
              <a:rPr lang="en-US" altLang="zh-CN" sz="2200" dirty="0"/>
              <a:t>&gt;</a:t>
            </a:r>
            <a:r>
              <a:rPr lang="zh-CN" altLang="en-US" sz="2200" b="1" dirty="0"/>
              <a:t>国家精品资源共享课程</a:t>
            </a:r>
            <a:r>
              <a:rPr lang="zh-CN" altLang="en-US" sz="2200" dirty="0"/>
              <a:t>，东南大学开设：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数据库原理：</a:t>
            </a:r>
            <a:r>
              <a:rPr lang="en-US" altLang="zh-CN" sz="2000" dirty="0">
                <a:hlinkClick r:id="rId7"/>
              </a:rPr>
              <a:t>http://www.icourses.cn/sCourse/course_2597.html</a:t>
            </a:r>
            <a:r>
              <a:rPr lang="en-US" altLang="zh-CN" sz="2000" dirty="0"/>
              <a:t>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0748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116632"/>
            <a:ext cx="8280846" cy="1080343"/>
          </a:xfrm>
        </p:spPr>
        <p:txBody>
          <a:bodyPr/>
          <a:lstStyle/>
          <a:p>
            <a:r>
              <a:rPr lang="zh-CN" altLang="en-US" sz="3600" b="1" dirty="0"/>
              <a:t>斯坦福大学在线课程：</a:t>
            </a:r>
            <a:br>
              <a:rPr lang="en-US" altLang="zh-CN" sz="3600" b="1" dirty="0"/>
            </a:br>
            <a:r>
              <a:rPr lang="en-US" altLang="zh-CN" sz="2000" dirty="0">
                <a:hlinkClick r:id="rId2"/>
              </a:rPr>
              <a:t>https://online.stanford.edu/courses/cs145-data-management-and-data-systems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80" y="1267544"/>
            <a:ext cx="8534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4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数据库学术界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ACM SIGMOD: </a:t>
            </a:r>
            <a:r>
              <a:rPr lang="en-US" altLang="zh-CN" dirty="0">
                <a:hlinkClick r:id="rId2"/>
              </a:rPr>
              <a:t>https://sigmod.org/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IEEE TCDE: </a:t>
            </a:r>
            <a:r>
              <a:rPr lang="en-US" altLang="zh-CN" dirty="0">
                <a:hlinkClick r:id="rId3"/>
              </a:rPr>
              <a:t>http://tab.computer.org/tcde/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中国计算机学会（</a:t>
            </a:r>
            <a:r>
              <a:rPr lang="en-US" altLang="zh-CN" dirty="0"/>
              <a:t>CCF</a:t>
            </a:r>
            <a:r>
              <a:rPr lang="zh-CN" altLang="en-US" dirty="0"/>
              <a:t>）数据库专委会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http://tcdb.ccf.org.cn/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1844824"/>
            <a:ext cx="6869553" cy="648072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68" y="3437483"/>
            <a:ext cx="6797001" cy="63958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356" y="5373216"/>
            <a:ext cx="3700535" cy="93610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1598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数据库工业界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268412"/>
            <a:ext cx="8208838" cy="5184923"/>
          </a:xfrm>
        </p:spPr>
        <p:txBody>
          <a:bodyPr/>
          <a:lstStyle/>
          <a:p>
            <a:r>
              <a:rPr lang="en-US" altLang="zh-CN" dirty="0"/>
              <a:t>Oracle Database: </a:t>
            </a:r>
            <a:r>
              <a:rPr lang="en-US" altLang="zh-CN" dirty="0">
                <a:hlinkClick r:id="rId2"/>
              </a:rPr>
              <a:t>https://www.oracle.com/cn/index.html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IBM DB2 Database: </a:t>
            </a:r>
            <a:r>
              <a:rPr lang="en-US" altLang="zh-CN" dirty="0">
                <a:hlinkClick r:id="rId3"/>
              </a:rPr>
              <a:t>https://www.ibm.com/cn-zh/products/db2-database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Microsoft SQL Server: </a:t>
            </a:r>
            <a:r>
              <a:rPr lang="en-US" altLang="zh-CN" dirty="0">
                <a:hlinkClick r:id="rId4"/>
              </a:rPr>
              <a:t>https://www.microsoft.com/zh-cn/sql-server/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pPr>
              <a:spcBef>
                <a:spcPts val="2400"/>
              </a:spcBef>
            </a:pPr>
            <a:r>
              <a:rPr lang="en-US" altLang="zh-CN" dirty="0"/>
              <a:t>MySQL: </a:t>
            </a:r>
            <a:r>
              <a:rPr lang="en-US" altLang="zh-CN" dirty="0">
                <a:hlinkClick r:id="rId5"/>
              </a:rPr>
              <a:t>https://www.mysql.com/cn/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PostgreSQL: </a:t>
            </a:r>
            <a:r>
              <a:rPr lang="en-US" altLang="zh-CN" dirty="0">
                <a:hlinkClick r:id="rId6"/>
              </a:rPr>
              <a:t>https://www.postgresql.org/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116" y="915156"/>
            <a:ext cx="4420248" cy="857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4631" y="4038972"/>
            <a:ext cx="3533750" cy="86676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735933" y="2708920"/>
            <a:ext cx="2986288" cy="944420"/>
            <a:chOff x="4852788" y="3721538"/>
            <a:chExt cx="2986288" cy="94442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788" y="3721538"/>
              <a:ext cx="928887" cy="94442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781676" y="3782731"/>
              <a:ext cx="20574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DB2 is a Relational Database Management System from IBM</a:t>
              </a: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584" y="5836617"/>
            <a:ext cx="4536504" cy="97675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364088" y="6421550"/>
            <a:ext cx="3322712" cy="415067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580112" y="5888793"/>
            <a:ext cx="3228555" cy="865969"/>
            <a:chOff x="9365755" y="5154568"/>
            <a:chExt cx="2916241" cy="107714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65755" y="5154568"/>
              <a:ext cx="973632" cy="106048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10269330" y="5198069"/>
              <a:ext cx="2012666" cy="10336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World's Most Advanced Open Source Relational Database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755576" y="4221088"/>
            <a:ext cx="21602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开源：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337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24750" y="6532959"/>
            <a:ext cx="1162050" cy="323850"/>
          </a:xfrm>
          <a:noFill/>
        </p:spPr>
        <p:txBody>
          <a:bodyPr/>
          <a:lstStyle/>
          <a:p>
            <a:fld id="{7EF055D9-2091-40D8-8CF8-7CB6693E6D1E}" type="slidenum">
              <a:rPr lang="zh-CN" altLang="en-US" smtClean="0"/>
              <a:pPr/>
              <a:t>29</a:t>
            </a:fld>
            <a:endParaRPr lang="en-US" altLang="zh-CN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 End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68412"/>
            <a:ext cx="8136830" cy="518492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>
                <a:solidFill>
                  <a:srgbClr val="CC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4000" b="1" dirty="0"/>
              <a:t>本课程考核方法（暂定）：</a:t>
            </a:r>
            <a:endParaRPr lang="en-US" altLang="zh-CN" sz="4000" b="1" dirty="0"/>
          </a:p>
          <a:p>
            <a:pPr marL="400050" lvl="1" indent="0" eaLnBrk="1" hangingPunct="1">
              <a:buNone/>
              <a:defRPr/>
            </a:pPr>
            <a:r>
              <a:rPr lang="en-US" altLang="zh-CN" sz="3800" b="1" dirty="0"/>
              <a:t> </a:t>
            </a:r>
            <a:r>
              <a:rPr lang="zh-CN" altLang="en-US" sz="3800" b="1" dirty="0"/>
              <a:t>课程最终成绩 </a:t>
            </a:r>
            <a:r>
              <a:rPr lang="en-US" altLang="zh-CN" sz="3800" b="1" dirty="0"/>
              <a:t>= </a:t>
            </a:r>
            <a:r>
              <a:rPr lang="zh-CN" altLang="en-US" sz="3800" b="1" dirty="0"/>
              <a:t>平时成绩</a:t>
            </a:r>
            <a:r>
              <a:rPr lang="en-US" altLang="zh-CN" sz="3800" b="1" dirty="0"/>
              <a:t>x30% + </a:t>
            </a:r>
            <a:br>
              <a:rPr lang="en-US" altLang="zh-CN" sz="3800" b="1" dirty="0"/>
            </a:br>
            <a:r>
              <a:rPr lang="en-US" altLang="zh-CN" sz="3800" b="1" dirty="0"/>
              <a:t>                           </a:t>
            </a:r>
            <a:r>
              <a:rPr lang="zh-CN" altLang="en-US" sz="3800" b="1" dirty="0"/>
              <a:t>期中成绩</a:t>
            </a:r>
            <a:r>
              <a:rPr lang="en-US" altLang="zh-CN" sz="3800" b="1" dirty="0"/>
              <a:t>x10% +</a:t>
            </a:r>
            <a:br>
              <a:rPr lang="en-US" altLang="zh-CN" sz="3800" b="1" dirty="0"/>
            </a:br>
            <a:r>
              <a:rPr lang="en-US" altLang="zh-CN" sz="3800" b="1" dirty="0"/>
              <a:t>                           </a:t>
            </a:r>
            <a:r>
              <a:rPr lang="zh-CN" altLang="en-US" sz="3800" b="1" dirty="0"/>
              <a:t>期末成绩</a:t>
            </a:r>
            <a:r>
              <a:rPr lang="en-US" altLang="zh-CN" sz="3800" b="1" dirty="0"/>
              <a:t>x60%</a:t>
            </a:r>
          </a:p>
          <a:p>
            <a:pPr marL="400050" lvl="1" indent="0" eaLnBrk="1" hangingPunct="1">
              <a:buNone/>
              <a:defRPr/>
            </a:pPr>
            <a:r>
              <a:rPr lang="zh-CN" altLang="en-US" sz="3800" b="1" dirty="0"/>
              <a:t> 平时成绩 </a:t>
            </a:r>
            <a:r>
              <a:rPr lang="en-US" altLang="zh-CN" sz="3800" b="1" dirty="0"/>
              <a:t>= </a:t>
            </a:r>
            <a:r>
              <a:rPr lang="zh-CN" altLang="en-US" sz="3800" b="1" dirty="0"/>
              <a:t>出勤</a:t>
            </a:r>
            <a:r>
              <a:rPr lang="en-US" altLang="zh-CN" sz="3800" b="1" dirty="0"/>
              <a:t>+</a:t>
            </a:r>
            <a:r>
              <a:rPr lang="zh-CN" altLang="en-US" sz="3800" b="1" dirty="0"/>
              <a:t>作业</a:t>
            </a:r>
            <a:r>
              <a:rPr lang="en-US" altLang="zh-CN" sz="3800" b="1" dirty="0"/>
              <a:t>+</a:t>
            </a:r>
            <a:r>
              <a:rPr lang="zh-CN" altLang="en-US" sz="3800" b="1" dirty="0"/>
              <a:t>课堂表现</a:t>
            </a:r>
            <a:endParaRPr lang="en-US" altLang="zh-CN" sz="3800" b="1" dirty="0"/>
          </a:p>
          <a:p>
            <a:pPr marL="0" indent="0" eaLnBrk="1" hangingPunct="1">
              <a:buNone/>
              <a:defRPr/>
            </a:pPr>
            <a:r>
              <a:rPr lang="en-US" altLang="zh-CN" sz="4000" dirty="0">
                <a:solidFill>
                  <a:srgbClr val="CC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eaLnBrk="1" hangingPunct="1">
              <a:defRPr/>
            </a:pPr>
            <a:r>
              <a:rPr lang="zh-CN" altLang="en-US" sz="4000" dirty="0">
                <a:solidFill>
                  <a:srgbClr val="CC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祝你享受本课程的学习过程！</a:t>
            </a:r>
            <a:endParaRPr lang="en-US" altLang="zh-CN" sz="4000" dirty="0">
              <a:solidFill>
                <a:srgbClr val="CC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7589" name="Picture 4" descr="BD05219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0962" y="175369"/>
            <a:ext cx="1009625" cy="94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r>
              <a:rPr lang="en-US" altLang="zh-CN" dirty="0"/>
              <a:t>Contents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课程基本信息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课程教学目标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教学内容安排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教材及参考书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其他参考资源</a:t>
            </a:r>
          </a:p>
          <a:p>
            <a:endParaRPr lang="zh-CN" altLang="en-US" dirty="0"/>
          </a:p>
        </p:txBody>
      </p:sp>
      <p:sp>
        <p:nvSpPr>
          <p:cNvPr id="1536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24750" y="6542284"/>
            <a:ext cx="1162050" cy="323850"/>
          </a:xfrm>
          <a:noFill/>
        </p:spPr>
        <p:txBody>
          <a:bodyPr/>
          <a:lstStyle/>
          <a:p>
            <a:fld id="{41CCFD69-1F37-4121-BCED-3929613EE0A0}" type="slidenum">
              <a:rPr lang="zh-CN" altLang="en-US" smtClean="0"/>
              <a:pPr/>
              <a:t>3</a:t>
            </a:fld>
            <a:endParaRPr lang="en-US" altLang="zh-CN" dirty="0"/>
          </a:p>
        </p:txBody>
      </p:sp>
      <p:pic>
        <p:nvPicPr>
          <p:cNvPr id="15366" name="Picture 8" descr="j02991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556792"/>
            <a:ext cx="2592388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268412"/>
            <a:ext cx="8208838" cy="5184923"/>
          </a:xfrm>
        </p:spPr>
        <p:txBody>
          <a:bodyPr/>
          <a:lstStyle/>
          <a:p>
            <a:r>
              <a:rPr lang="zh-CN" altLang="en-US" b="1" dirty="0"/>
              <a:t>课程名称：</a:t>
            </a:r>
            <a:r>
              <a:rPr lang="en-US" altLang="zh-CN" b="1" dirty="0"/>
              <a:t>《</a:t>
            </a:r>
            <a:r>
              <a:rPr lang="zh-CN" altLang="en-US" dirty="0"/>
              <a:t>数据库系统原理</a:t>
            </a:r>
            <a:r>
              <a:rPr lang="en-US" altLang="zh-CN" b="1" dirty="0"/>
              <a:t>》</a:t>
            </a:r>
            <a:r>
              <a:rPr lang="zh-CN" altLang="en-US" dirty="0"/>
              <a:t> </a:t>
            </a:r>
            <a:r>
              <a:rPr lang="en-US" altLang="zh-CN" dirty="0"/>
              <a:t>/ </a:t>
            </a:r>
            <a:r>
              <a:rPr lang="zh-CN" altLang="en-US" dirty="0"/>
              <a:t>编号</a:t>
            </a:r>
            <a:r>
              <a:rPr lang="en-US" altLang="zh-CN" dirty="0"/>
              <a:t>0601124</a:t>
            </a:r>
            <a:br>
              <a:rPr lang="en-US" altLang="zh-CN" dirty="0"/>
            </a:br>
            <a:r>
              <a:rPr lang="en-US" altLang="zh-CN" dirty="0"/>
              <a:t>                  Principles of Database Systems</a:t>
            </a:r>
          </a:p>
          <a:p>
            <a:r>
              <a:rPr lang="zh-CN" altLang="en-US" b="1" dirty="0"/>
              <a:t>学分学时：</a:t>
            </a:r>
            <a:r>
              <a:rPr lang="en-US" altLang="zh-CN" dirty="0"/>
              <a:t>3</a:t>
            </a:r>
            <a:r>
              <a:rPr lang="zh-CN" altLang="en-US" dirty="0"/>
              <a:t>学分 </a:t>
            </a:r>
            <a:r>
              <a:rPr lang="en-US" altLang="zh-CN" dirty="0"/>
              <a:t>/ 48</a:t>
            </a:r>
            <a:r>
              <a:rPr lang="zh-CN" altLang="en-US" dirty="0"/>
              <a:t>学时</a:t>
            </a:r>
            <a:r>
              <a:rPr lang="zh-CN" altLang="en-US" dirty="0">
                <a:solidFill>
                  <a:srgbClr val="0070C0"/>
                </a:solidFill>
              </a:rPr>
              <a:t>（比多数其他学校少）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b="1" dirty="0"/>
              <a:t>课程属性：</a:t>
            </a:r>
            <a:r>
              <a:rPr lang="zh-CN" altLang="en-US" dirty="0"/>
              <a:t>专业主干课；必修</a:t>
            </a:r>
            <a:endParaRPr lang="en-US" altLang="zh-CN" dirty="0"/>
          </a:p>
          <a:p>
            <a:r>
              <a:rPr lang="zh-CN" altLang="en-US" b="1" dirty="0"/>
              <a:t>教学对象：</a:t>
            </a:r>
            <a:r>
              <a:rPr lang="zh-CN" altLang="en-US" dirty="0"/>
              <a:t>计算机类专业（计算机科学与技术、</a:t>
            </a:r>
            <a:br>
              <a:rPr lang="en-US" altLang="zh-CN" dirty="0"/>
            </a:br>
            <a:r>
              <a:rPr lang="en-US" altLang="zh-CN" dirty="0"/>
              <a:t>                  </a:t>
            </a:r>
            <a:r>
              <a:rPr lang="zh-CN" altLang="en-US" dirty="0"/>
              <a:t>软件工程、智能科学与技术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/>
              <a:t>先修课程：</a:t>
            </a:r>
            <a:r>
              <a:rPr lang="zh-CN" altLang="en-US" dirty="0"/>
              <a:t>程序设计；算法与数据结构；</a:t>
            </a:r>
            <a:br>
              <a:rPr lang="en-US" altLang="zh-CN" dirty="0"/>
            </a:br>
            <a:r>
              <a:rPr lang="en-US" altLang="zh-CN" dirty="0"/>
              <a:t>                  </a:t>
            </a:r>
            <a:r>
              <a:rPr lang="zh-CN" altLang="en-US" dirty="0"/>
              <a:t>操作系统；编译原理</a:t>
            </a:r>
            <a:endParaRPr lang="en-US" altLang="zh-CN" dirty="0"/>
          </a:p>
          <a:p>
            <a:r>
              <a:rPr lang="zh-CN" altLang="en-US" b="1" dirty="0"/>
              <a:t>配套实验：</a:t>
            </a:r>
            <a:r>
              <a:rPr lang="en-US" altLang="zh-CN" b="1" dirty="0"/>
              <a:t>《</a:t>
            </a:r>
            <a:r>
              <a:rPr lang="zh-CN" altLang="en-US" dirty="0"/>
              <a:t>数据库系统原理课程设计</a:t>
            </a:r>
            <a:r>
              <a:rPr lang="en-US" altLang="zh-CN" b="1" dirty="0"/>
              <a:t>》</a:t>
            </a:r>
            <a:br>
              <a:rPr lang="en-US" altLang="zh-CN" dirty="0"/>
            </a:br>
            <a:r>
              <a:rPr lang="en-US" altLang="zh-CN" dirty="0"/>
              <a:t>                   </a:t>
            </a:r>
            <a:r>
              <a:rPr lang="zh-CN" altLang="en-US" dirty="0"/>
              <a:t>（由学院实验中心老师负责授课）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173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24750" y="6542284"/>
            <a:ext cx="1162050" cy="323850"/>
          </a:xfrm>
          <a:noFill/>
        </p:spPr>
        <p:txBody>
          <a:bodyPr/>
          <a:lstStyle/>
          <a:p>
            <a:fld id="{8A4A0A6F-3A16-4352-8BEF-BFD72D39D35B}" type="slidenum">
              <a:rPr lang="zh-CN" altLang="en-US" smtClean="0"/>
              <a:pPr/>
              <a:t>5</a:t>
            </a:fld>
            <a:endParaRPr lang="en-US" altLang="zh-CN" dirty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本课程的教改成果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黑体" pitchFamily="2" charset="-122"/>
              </a:rPr>
              <a:t>2004</a:t>
            </a:r>
            <a:r>
              <a:rPr lang="zh-CN" altLang="en-US" dirty="0">
                <a:ea typeface="黑体" pitchFamily="2" charset="-122"/>
              </a:rPr>
              <a:t>年荣获“江苏省高等学校一类优秀课程奖”</a:t>
            </a:r>
          </a:p>
        </p:txBody>
      </p:sp>
      <p:pic>
        <p:nvPicPr>
          <p:cNvPr id="16389" name="Picture 4" descr="XZM_DB_JiaoYuTin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31640" y="1916113"/>
            <a:ext cx="6911975" cy="4308475"/>
          </a:xfr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24750" y="6542284"/>
            <a:ext cx="1162050" cy="323850"/>
          </a:xfrm>
          <a:noFill/>
        </p:spPr>
        <p:txBody>
          <a:bodyPr/>
          <a:lstStyle/>
          <a:p>
            <a:fld id="{8A4A0A6F-3A16-4352-8BEF-BFD72D39D35B}" type="slidenum">
              <a:rPr lang="zh-CN" altLang="en-US" smtClean="0"/>
              <a:pPr/>
              <a:t>6</a:t>
            </a:fld>
            <a:endParaRPr lang="en-US" altLang="zh-CN" dirty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后续研究生课程的教改成果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黑体" pitchFamily="2" charset="-122"/>
              </a:rPr>
              <a:t>2002</a:t>
            </a:r>
            <a:r>
              <a:rPr lang="zh-CN" altLang="en-US" dirty="0">
                <a:ea typeface="黑体" pitchFamily="2" charset="-122"/>
              </a:rPr>
              <a:t>年荣获江苏省（首批）优秀研究生课程奖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pic>
        <p:nvPicPr>
          <p:cNvPr id="8" name="Picture 6" descr="XZM_D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0656" y="1916832"/>
            <a:ext cx="6325720" cy="43372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124243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r>
              <a:rPr lang="en-US" altLang="zh-CN" dirty="0"/>
              <a:t>Contents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课程基本信息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课程教学目标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教学内容安排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教材及参考书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其他参考资源</a:t>
            </a:r>
          </a:p>
          <a:p>
            <a:endParaRPr lang="zh-CN" altLang="en-US" dirty="0"/>
          </a:p>
        </p:txBody>
      </p:sp>
      <p:sp>
        <p:nvSpPr>
          <p:cNvPr id="1536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24750" y="6542284"/>
            <a:ext cx="1162050" cy="323850"/>
          </a:xfrm>
          <a:noFill/>
        </p:spPr>
        <p:txBody>
          <a:bodyPr/>
          <a:lstStyle/>
          <a:p>
            <a:fld id="{41CCFD69-1F37-4121-BCED-3929613EE0A0}" type="slidenum">
              <a:rPr lang="zh-CN" altLang="en-US" smtClean="0"/>
              <a:pPr/>
              <a:t>7</a:t>
            </a:fld>
            <a:endParaRPr lang="en-US" altLang="zh-CN" dirty="0"/>
          </a:p>
        </p:txBody>
      </p:sp>
      <p:pic>
        <p:nvPicPr>
          <p:cNvPr id="15366" name="Picture 8" descr="j02991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556792"/>
            <a:ext cx="2592388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448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课程教学目标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650" y="1268413"/>
            <a:ext cx="7931150" cy="4548548"/>
          </a:xfrm>
        </p:spPr>
        <p:txBody>
          <a:bodyPr/>
          <a:lstStyle/>
          <a:p>
            <a:r>
              <a:rPr lang="zh-CN" altLang="en-US" dirty="0"/>
              <a:t>通过本课程的学习，使本科生：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建立</a:t>
            </a:r>
            <a:r>
              <a:rPr lang="zh-CN" altLang="en-US" dirty="0"/>
              <a:t>数据管理技术即数据库（</a:t>
            </a:r>
            <a:r>
              <a:rPr lang="en-US" altLang="zh-CN" dirty="0"/>
              <a:t>database, DB</a:t>
            </a:r>
            <a:r>
              <a:rPr lang="zh-CN" altLang="en-US" dirty="0"/>
              <a:t>）的一系列基本概念；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理解</a:t>
            </a:r>
            <a:r>
              <a:rPr lang="zh-CN" altLang="en-US" dirty="0"/>
              <a:t>数据库管理系统（</a:t>
            </a:r>
            <a:r>
              <a:rPr lang="en-US" altLang="zh-CN" dirty="0"/>
              <a:t> database management system, DBMS</a:t>
            </a:r>
            <a:r>
              <a:rPr lang="zh-CN" altLang="en-US" dirty="0"/>
              <a:t>）的结构、功能与工作原理；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掌握</a:t>
            </a:r>
            <a:r>
              <a:rPr lang="zh-CN" altLang="en-US" dirty="0"/>
              <a:t>最常用（最基本）的关系数据库（</a:t>
            </a:r>
            <a:r>
              <a:rPr lang="en-US" altLang="zh-CN" dirty="0"/>
              <a:t>relational database, RDB</a:t>
            </a:r>
            <a:r>
              <a:rPr lang="zh-CN" altLang="en-US" dirty="0"/>
              <a:t>）的设计、使用（查询与操纵）与管理的理论、方法与技术；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奠定</a:t>
            </a:r>
            <a:r>
              <a:rPr lang="zh-CN" altLang="en-US" dirty="0"/>
              <a:t>进一步学习高级数据管理技术、从事数据库理论研究和应用开发的必备基础（知识与技能）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4AE9D4-CBA7-4078-884B-4CA6370D5948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694596" y="5816960"/>
            <a:ext cx="8186857" cy="46166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数据管理的内容非常广泛，本科阶段的学习只是打个基础！</a:t>
            </a:r>
          </a:p>
        </p:txBody>
      </p:sp>
    </p:spTree>
    <p:extLst>
      <p:ext uri="{BB962C8B-B14F-4D97-AF65-F5344CB8AC3E}">
        <p14:creationId xmlns:p14="http://schemas.microsoft.com/office/powerpoint/2010/main" val="263375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r>
              <a:rPr lang="en-US" altLang="zh-CN" dirty="0"/>
              <a:t>Contents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课程基本信息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课程教学目标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  <a:ea typeface="黑体" pitchFamily="2" charset="-122"/>
              </a:rPr>
              <a:t>教学内容安排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教材及参考书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ea typeface="黑体" pitchFamily="2" charset="-122"/>
              </a:rPr>
              <a:t>其他参考资源</a:t>
            </a:r>
          </a:p>
          <a:p>
            <a:endParaRPr lang="zh-CN" altLang="en-US" dirty="0"/>
          </a:p>
        </p:txBody>
      </p:sp>
      <p:sp>
        <p:nvSpPr>
          <p:cNvPr id="1536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24750" y="6542284"/>
            <a:ext cx="1162050" cy="323850"/>
          </a:xfrm>
          <a:noFill/>
        </p:spPr>
        <p:txBody>
          <a:bodyPr/>
          <a:lstStyle/>
          <a:p>
            <a:fld id="{41CCFD69-1F37-4121-BCED-3929613EE0A0}" type="slidenum">
              <a:rPr lang="zh-CN" altLang="en-US" smtClean="0"/>
              <a:pPr/>
              <a:t>9</a:t>
            </a:fld>
            <a:endParaRPr lang="en-US" altLang="zh-CN" dirty="0"/>
          </a:p>
        </p:txBody>
      </p:sp>
      <p:pic>
        <p:nvPicPr>
          <p:cNvPr id="15366" name="Picture 8" descr="j02991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556792"/>
            <a:ext cx="2592388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by </a:t>
            </a:r>
            <a:r>
              <a:rPr lang="zh-CN" altLang="en-US"/>
              <a:t>许卓明</a:t>
            </a:r>
            <a:r>
              <a:rPr lang="en-US" altLang="zh-CN"/>
              <a:t>, </a:t>
            </a:r>
            <a:r>
              <a:rPr lang="zh-CN" altLang="en-US"/>
              <a:t>河海大学</a:t>
            </a:r>
            <a:r>
              <a:rPr lang="en-US" altLang="zh-CN"/>
              <a:t>. All rights reserved.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课程简介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7959215"/>
      </p:ext>
    </p:extLst>
  </p:cSld>
  <p:clrMapOvr>
    <a:masterClrMapping/>
  </p:clrMapOvr>
</p:sld>
</file>

<file path=ppt/theme/theme1.xml><?xml version="1.0" encoding="utf-8"?>
<a:theme xmlns:a="http://schemas.openxmlformats.org/drawingml/2006/main" name="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Layers</Template>
  <TotalTime>2689</TotalTime>
  <Words>1578</Words>
  <Application>Microsoft Office PowerPoint</Application>
  <PresentationFormat>全屏显示(4:3)</PresentationFormat>
  <Paragraphs>261</Paragraphs>
  <Slides>29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方正姚体</vt:lpstr>
      <vt:lpstr>黑体</vt:lpstr>
      <vt:lpstr>宋体</vt:lpstr>
      <vt:lpstr>Arial</vt:lpstr>
      <vt:lpstr>Arial Narrow</vt:lpstr>
      <vt:lpstr>Times</vt:lpstr>
      <vt:lpstr>Times New Roman</vt:lpstr>
      <vt:lpstr>Wingdings</vt:lpstr>
      <vt:lpstr>Layers</vt:lpstr>
      <vt:lpstr>课程简介 Introduction to the Course Principles of Database Systems</vt:lpstr>
      <vt:lpstr>数据…数据管理…数据库系统</vt:lpstr>
      <vt:lpstr>目录Contents</vt:lpstr>
      <vt:lpstr>课程基本信息</vt:lpstr>
      <vt:lpstr>本课程的教改成果</vt:lpstr>
      <vt:lpstr>后续研究生课程的教改成果</vt:lpstr>
      <vt:lpstr>目录Contents</vt:lpstr>
      <vt:lpstr>课程教学目标</vt:lpstr>
      <vt:lpstr>目录Contents</vt:lpstr>
      <vt:lpstr>教学内容安排</vt:lpstr>
      <vt:lpstr>请同学们访问本课程的超星网站</vt:lpstr>
      <vt:lpstr>请在超星/学习通中提交作业答案</vt:lpstr>
      <vt:lpstr>目录Contents</vt:lpstr>
      <vt:lpstr>教学大纲（续）</vt:lpstr>
      <vt:lpstr>PowerPoint 演示文稿</vt:lpstr>
      <vt:lpstr>教学大纲（续）</vt:lpstr>
      <vt:lpstr>目录Contents</vt:lpstr>
      <vt:lpstr>其他学习、参考资源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国家精品在线课程or资源共享课程</vt:lpstr>
      <vt:lpstr>斯坦福大学在线课程： https://online.stanford.edu/courses/cs145-data-management-and-data-systems </vt:lpstr>
      <vt:lpstr>数据库学术界</vt:lpstr>
      <vt:lpstr>数据库工业界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Zhuoming</dc:creator>
  <cp:lastModifiedBy>DELL</cp:lastModifiedBy>
  <cp:revision>389</cp:revision>
  <dcterms:created xsi:type="dcterms:W3CDTF">1601-01-01T00:00:00Z</dcterms:created>
  <dcterms:modified xsi:type="dcterms:W3CDTF">2021-09-12T13:34:46Z</dcterms:modified>
</cp:coreProperties>
</file>